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Neue Haas Grotesk Display Pro Bold" charset="1" panose="020D0804030502050203"/>
      <p:regular r:id="rId14"/>
    </p:embeddedFont>
    <p:embeddedFont>
      <p:font typeface="Neue Haas Grotesk Display Pro Medium" charset="1" panose="020D0604030502050203"/>
      <p:regular r:id="rId15"/>
    </p:embeddedFont>
    <p:embeddedFont>
      <p:font typeface="Neue Haas Grotesk Display Pro" charset="1" panose="020D0504030502050203"/>
      <p:regular r:id="rId16"/>
    </p:embeddedFont>
    <p:embeddedFont>
      <p:font typeface="Open Sans Bold" charset="1" panose="020B0806030504020204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E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464982"/>
            <a:ext cx="8686800" cy="9364818"/>
          </a:xfrm>
          <a:custGeom>
            <a:avLst/>
            <a:gdLst/>
            <a:ahLst/>
            <a:cxnLst/>
            <a:rect r="r" b="b" t="t" l="l"/>
            <a:pathLst>
              <a:path h="9364818" w="8686800">
                <a:moveTo>
                  <a:pt x="0" y="0"/>
                </a:moveTo>
                <a:lnTo>
                  <a:pt x="8686800" y="0"/>
                </a:lnTo>
                <a:lnTo>
                  <a:pt x="8686800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001" t="0" r="-3100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7200" y="3229903"/>
            <a:ext cx="8334568" cy="6599897"/>
            <a:chOff x="0" y="0"/>
            <a:chExt cx="1278243" cy="1012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78243" cy="1012202"/>
            </a:xfrm>
            <a:custGeom>
              <a:avLst/>
              <a:gdLst/>
              <a:ahLst/>
              <a:cxnLst/>
              <a:rect r="r" b="b" t="t" l="l"/>
              <a:pathLst>
                <a:path h="1012202" w="1278243">
                  <a:moveTo>
                    <a:pt x="9289" y="0"/>
                  </a:moveTo>
                  <a:lnTo>
                    <a:pt x="1268954" y="0"/>
                  </a:lnTo>
                  <a:cubicBezTo>
                    <a:pt x="1274084" y="0"/>
                    <a:pt x="1278243" y="4159"/>
                    <a:pt x="1278243" y="9289"/>
                  </a:cubicBezTo>
                  <a:lnTo>
                    <a:pt x="1278243" y="1002913"/>
                  </a:lnTo>
                  <a:cubicBezTo>
                    <a:pt x="1278243" y="1008044"/>
                    <a:pt x="1274084" y="1012202"/>
                    <a:pt x="1268954" y="1012202"/>
                  </a:cubicBezTo>
                  <a:lnTo>
                    <a:pt x="9289" y="1012202"/>
                  </a:lnTo>
                  <a:cubicBezTo>
                    <a:pt x="4159" y="1012202"/>
                    <a:pt x="0" y="1008044"/>
                    <a:pt x="0" y="1002913"/>
                  </a:cubicBezTo>
                  <a:lnTo>
                    <a:pt x="0" y="9289"/>
                  </a:lnTo>
                  <a:cubicBezTo>
                    <a:pt x="0" y="4159"/>
                    <a:pt x="4159" y="0"/>
                    <a:pt x="9289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278243" cy="1040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633724" y="457200"/>
            <a:ext cx="5158044" cy="2419350"/>
            <a:chOff x="0" y="0"/>
            <a:chExt cx="791071" cy="3710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15009" y="0"/>
                  </a:moveTo>
                  <a:lnTo>
                    <a:pt x="776061" y="0"/>
                  </a:lnTo>
                  <a:cubicBezTo>
                    <a:pt x="780042" y="0"/>
                    <a:pt x="783860" y="1581"/>
                    <a:pt x="786675" y="4396"/>
                  </a:cubicBezTo>
                  <a:cubicBezTo>
                    <a:pt x="789489" y="7211"/>
                    <a:pt x="791071" y="11029"/>
                    <a:pt x="791071" y="15009"/>
                  </a:cubicBezTo>
                  <a:lnTo>
                    <a:pt x="791071" y="356038"/>
                  </a:lnTo>
                  <a:cubicBezTo>
                    <a:pt x="791071" y="360018"/>
                    <a:pt x="789489" y="363836"/>
                    <a:pt x="786675" y="366651"/>
                  </a:cubicBezTo>
                  <a:cubicBezTo>
                    <a:pt x="783860" y="369466"/>
                    <a:pt x="780042" y="371047"/>
                    <a:pt x="776061" y="371047"/>
                  </a:cubicBezTo>
                  <a:lnTo>
                    <a:pt x="15009" y="371047"/>
                  </a:lnTo>
                  <a:cubicBezTo>
                    <a:pt x="11029" y="371047"/>
                    <a:pt x="7211" y="369466"/>
                    <a:pt x="4396" y="366651"/>
                  </a:cubicBezTo>
                  <a:cubicBezTo>
                    <a:pt x="1581" y="363836"/>
                    <a:pt x="0" y="360018"/>
                    <a:pt x="0" y="356038"/>
                  </a:cubicBezTo>
                  <a:lnTo>
                    <a:pt x="0" y="15009"/>
                  </a:lnTo>
                  <a:cubicBezTo>
                    <a:pt x="0" y="11029"/>
                    <a:pt x="1581" y="7211"/>
                    <a:pt x="4396" y="4396"/>
                  </a:cubicBezTo>
                  <a:cubicBezTo>
                    <a:pt x="7211" y="1581"/>
                    <a:pt x="11029" y="0"/>
                    <a:pt x="15009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57200" y="464982"/>
            <a:ext cx="942729" cy="805605"/>
          </a:xfrm>
          <a:custGeom>
            <a:avLst/>
            <a:gdLst/>
            <a:ahLst/>
            <a:cxnLst/>
            <a:rect r="r" b="b" t="t" l="l"/>
            <a:pathLst>
              <a:path h="805605" w="942729">
                <a:moveTo>
                  <a:pt x="0" y="0"/>
                </a:moveTo>
                <a:lnTo>
                  <a:pt x="942729" y="0"/>
                </a:lnTo>
                <a:lnTo>
                  <a:pt x="942729" y="805605"/>
                </a:lnTo>
                <a:lnTo>
                  <a:pt x="0" y="805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3229903"/>
            <a:ext cx="5751030" cy="2707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99"/>
              </a:lnSpc>
            </a:pPr>
            <a:r>
              <a:rPr lang="en-US" b="true" sz="17799" spc="88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28%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669046"/>
            <a:ext cx="7916644" cy="1322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8"/>
              </a:lnSpc>
            </a:pPr>
            <a:r>
              <a:rPr lang="en-US" sz="4798" spc="23" b="true">
                <a:solidFill>
                  <a:srgbClr val="050C4B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av alle studenter har en fleksibel studiehverdag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92880" y="904240"/>
            <a:ext cx="4682431" cy="159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3"/>
              </a:lnSpc>
            </a:pPr>
            <a:r>
              <a:rPr lang="en-US" sz="5763" spc="28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5763"/>
              </a:lnSpc>
            </a:pPr>
            <a:r>
              <a:rPr lang="en-US" sz="5763" spc="28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7219678"/>
            <a:ext cx="7328157" cy="1512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9"/>
              </a:lnSpc>
            </a:pPr>
            <a:r>
              <a:rPr lang="en-US" sz="3298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 har tilbud tilpasset deg som studerer nettbasert, samlingsbasert, deltid, eller utenfor campus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5692694" y="7643594"/>
            <a:ext cx="2371640" cy="2419739"/>
            <a:chOff x="0" y="0"/>
            <a:chExt cx="750167" cy="7653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50167" cy="765382"/>
            </a:xfrm>
            <a:custGeom>
              <a:avLst/>
              <a:gdLst/>
              <a:ahLst/>
              <a:cxnLst/>
              <a:rect r="r" b="b" t="t" l="l"/>
              <a:pathLst>
                <a:path h="765382" w="750167">
                  <a:moveTo>
                    <a:pt x="32644" y="0"/>
                  </a:moveTo>
                  <a:lnTo>
                    <a:pt x="717524" y="0"/>
                  </a:lnTo>
                  <a:cubicBezTo>
                    <a:pt x="735552" y="0"/>
                    <a:pt x="750167" y="14615"/>
                    <a:pt x="750167" y="32644"/>
                  </a:cubicBezTo>
                  <a:lnTo>
                    <a:pt x="750167" y="732738"/>
                  </a:lnTo>
                  <a:cubicBezTo>
                    <a:pt x="750167" y="741396"/>
                    <a:pt x="746728" y="749699"/>
                    <a:pt x="740606" y="755821"/>
                  </a:cubicBezTo>
                  <a:cubicBezTo>
                    <a:pt x="734484" y="761943"/>
                    <a:pt x="726181" y="765382"/>
                    <a:pt x="717524" y="765382"/>
                  </a:cubicBezTo>
                  <a:lnTo>
                    <a:pt x="32644" y="765382"/>
                  </a:lnTo>
                  <a:cubicBezTo>
                    <a:pt x="23986" y="765382"/>
                    <a:pt x="15683" y="761943"/>
                    <a:pt x="9561" y="755821"/>
                  </a:cubicBezTo>
                  <a:cubicBezTo>
                    <a:pt x="3439" y="749699"/>
                    <a:pt x="0" y="741396"/>
                    <a:pt x="0" y="732738"/>
                  </a:cubicBezTo>
                  <a:lnTo>
                    <a:pt x="0" y="32644"/>
                  </a:lnTo>
                  <a:cubicBezTo>
                    <a:pt x="0" y="23986"/>
                    <a:pt x="3439" y="15683"/>
                    <a:pt x="9561" y="9561"/>
                  </a:cubicBezTo>
                  <a:cubicBezTo>
                    <a:pt x="15683" y="3439"/>
                    <a:pt x="23986" y="0"/>
                    <a:pt x="32644" y="0"/>
                  </a:cubicBezTo>
                  <a:close/>
                </a:path>
              </a:pathLst>
            </a:custGeom>
            <a:solidFill>
              <a:srgbClr val="D8E6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750167" cy="793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906533" y="7875325"/>
            <a:ext cx="2099201" cy="2099201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28700" y="9003811"/>
            <a:ext cx="995934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222" t="0" r="-4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14884" y="7410450"/>
            <a:ext cx="5780678" cy="1764811"/>
            <a:chOff x="0" y="0"/>
            <a:chExt cx="886562" cy="270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86562" cy="270663"/>
            </a:xfrm>
            <a:custGeom>
              <a:avLst/>
              <a:gdLst/>
              <a:ahLst/>
              <a:cxnLst/>
              <a:rect r="r" b="b" t="t" l="l"/>
              <a:pathLst>
                <a:path h="270663" w="886562">
                  <a:moveTo>
                    <a:pt x="13393" y="0"/>
                  </a:moveTo>
                  <a:lnTo>
                    <a:pt x="873169" y="0"/>
                  </a:lnTo>
                  <a:cubicBezTo>
                    <a:pt x="876721" y="0"/>
                    <a:pt x="880127" y="1411"/>
                    <a:pt x="882639" y="3923"/>
                  </a:cubicBezTo>
                  <a:cubicBezTo>
                    <a:pt x="885151" y="6434"/>
                    <a:pt x="886562" y="9841"/>
                    <a:pt x="886562" y="13393"/>
                  </a:cubicBezTo>
                  <a:lnTo>
                    <a:pt x="886562" y="257270"/>
                  </a:lnTo>
                  <a:cubicBezTo>
                    <a:pt x="886562" y="264667"/>
                    <a:pt x="880566" y="270663"/>
                    <a:pt x="873169" y="270663"/>
                  </a:cubicBezTo>
                  <a:lnTo>
                    <a:pt x="13393" y="270663"/>
                  </a:lnTo>
                  <a:cubicBezTo>
                    <a:pt x="5996" y="270663"/>
                    <a:pt x="0" y="264667"/>
                    <a:pt x="0" y="257270"/>
                  </a:cubicBezTo>
                  <a:lnTo>
                    <a:pt x="0" y="13393"/>
                  </a:lnTo>
                  <a:cubicBezTo>
                    <a:pt x="0" y="5996"/>
                    <a:pt x="5996" y="0"/>
                    <a:pt x="1339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86562" cy="299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395859"/>
            <a:ext cx="9356519" cy="1337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spc="43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Studentbolig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83088" y="4087365"/>
            <a:ext cx="6473769" cy="1625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3"/>
              </a:lnSpc>
            </a:pPr>
            <a:r>
              <a:rPr lang="en-US" sz="3460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Kortidsleie</a:t>
            </a:r>
          </a:p>
          <a:p>
            <a:pPr algn="l">
              <a:lnSpc>
                <a:spcPts val="4153"/>
              </a:lnSpc>
              <a:spcBef>
                <a:spcPct val="0"/>
              </a:spcBef>
            </a:pPr>
            <a:r>
              <a:rPr lang="en-US" sz="3460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Rimelig overnatting i Alta og Narvik under samling eller på reise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003811"/>
            <a:ext cx="995934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83088" y="6097661"/>
            <a:ext cx="7288238" cy="1625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3"/>
              </a:lnSpc>
            </a:pPr>
            <a:r>
              <a:rPr lang="en-US" sz="3460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Langtidsleie</a:t>
            </a:r>
          </a:p>
          <a:p>
            <a:pPr algn="l">
              <a:lnSpc>
                <a:spcPts val="4153"/>
              </a:lnSpc>
              <a:spcBef>
                <a:spcPct val="0"/>
              </a:spcBef>
            </a:pPr>
            <a:r>
              <a:rPr lang="en-US" sz="3460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Søk studentbolig for langtidsleie i Alta, Harstad, Narvik og Tromsø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028700" y="4086225"/>
            <a:ext cx="569116" cy="569116"/>
          </a:xfrm>
          <a:custGeom>
            <a:avLst/>
            <a:gdLst/>
            <a:ahLst/>
            <a:cxnLst/>
            <a:rect r="r" b="b" t="t" l="l"/>
            <a:pathLst>
              <a:path h="569116" w="569116">
                <a:moveTo>
                  <a:pt x="0" y="0"/>
                </a:moveTo>
                <a:lnTo>
                  <a:pt x="569116" y="0"/>
                </a:lnTo>
                <a:lnTo>
                  <a:pt x="569116" y="569116"/>
                </a:lnTo>
                <a:lnTo>
                  <a:pt x="0" y="569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6109254"/>
            <a:ext cx="569116" cy="569116"/>
          </a:xfrm>
          <a:custGeom>
            <a:avLst/>
            <a:gdLst/>
            <a:ahLst/>
            <a:cxnLst/>
            <a:rect r="r" b="b" t="t" l="l"/>
            <a:pathLst>
              <a:path h="569116" w="569116">
                <a:moveTo>
                  <a:pt x="0" y="0"/>
                </a:moveTo>
                <a:lnTo>
                  <a:pt x="569116" y="0"/>
                </a:lnTo>
                <a:lnTo>
                  <a:pt x="569116" y="569116"/>
                </a:lnTo>
                <a:lnTo>
                  <a:pt x="0" y="569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789249" y="7622099"/>
            <a:ext cx="5031949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1"/>
              </a:lnSpc>
            </a:pPr>
            <a:r>
              <a:rPr lang="en-US" sz="3959" spc="19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Bo godt, trygt og billig</a:t>
            </a:r>
          </a:p>
          <a:p>
            <a:pPr algn="l">
              <a:lnSpc>
                <a:spcPts val="4751"/>
              </a:lnSpc>
              <a:spcBef>
                <a:spcPct val="0"/>
              </a:spcBef>
            </a:pPr>
            <a:r>
              <a:rPr lang="en-US" b="true" sz="3959" spc="19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i våre studentboliger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57200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222" t="0" r="-4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388370" y="7410450"/>
            <a:ext cx="5813500" cy="1764811"/>
            <a:chOff x="0" y="0"/>
            <a:chExt cx="891596" cy="270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1596" cy="270663"/>
            </a:xfrm>
            <a:custGeom>
              <a:avLst/>
              <a:gdLst/>
              <a:ahLst/>
              <a:cxnLst/>
              <a:rect r="r" b="b" t="t" l="l"/>
              <a:pathLst>
                <a:path h="270663" w="891596">
                  <a:moveTo>
                    <a:pt x="13317" y="0"/>
                  </a:moveTo>
                  <a:lnTo>
                    <a:pt x="878278" y="0"/>
                  </a:lnTo>
                  <a:cubicBezTo>
                    <a:pt x="885633" y="0"/>
                    <a:pt x="891596" y="5962"/>
                    <a:pt x="891596" y="13317"/>
                  </a:cubicBezTo>
                  <a:lnTo>
                    <a:pt x="891596" y="257346"/>
                  </a:lnTo>
                  <a:cubicBezTo>
                    <a:pt x="891596" y="264700"/>
                    <a:pt x="885633" y="270663"/>
                    <a:pt x="878278" y="270663"/>
                  </a:cubicBezTo>
                  <a:lnTo>
                    <a:pt x="13317" y="270663"/>
                  </a:lnTo>
                  <a:cubicBezTo>
                    <a:pt x="5962" y="270663"/>
                    <a:pt x="0" y="264700"/>
                    <a:pt x="0" y="257346"/>
                  </a:cubicBezTo>
                  <a:lnTo>
                    <a:pt x="0" y="13317"/>
                  </a:lnTo>
                  <a:cubicBezTo>
                    <a:pt x="0" y="5962"/>
                    <a:pt x="5962" y="0"/>
                    <a:pt x="13317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91596" cy="299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39648" y="2562225"/>
            <a:ext cx="8942534" cy="1776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40"/>
              </a:lnSpc>
            </a:pPr>
            <a:r>
              <a:rPr lang="en-US" sz="6340" spc="31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Fordeler med å velge studentbolig på samling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96161" y="7738855"/>
            <a:ext cx="5218124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4"/>
              </a:lnSpc>
              <a:spcBef>
                <a:spcPct val="0"/>
              </a:spcBef>
            </a:pPr>
            <a:r>
              <a:rPr lang="en-US" b="true" sz="2978" spc="14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Bo godt, trygt og billig i våre</a:t>
            </a:r>
            <a:r>
              <a:rPr lang="en-US" b="true" sz="2978" spc="14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 studentboliger i Narvik og Alta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003811"/>
            <a:ext cx="995934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9648" y="4667250"/>
            <a:ext cx="8025515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3284" indent="-351642" lvl="1">
              <a:lnSpc>
                <a:spcPts val="3908"/>
              </a:lnSpc>
              <a:buFont typeface="Arial"/>
              <a:buChar char="•"/>
            </a:pPr>
            <a:r>
              <a:rPr lang="en-US" b="true" sz="3257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Billigere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enn hotell</a:t>
            </a:r>
          </a:p>
          <a:p>
            <a:pPr algn="l" marL="703284" indent="-351642" lvl="1">
              <a:lnSpc>
                <a:spcPts val="3908"/>
              </a:lnSpc>
              <a:buFont typeface="Arial"/>
              <a:buChar char="•"/>
            </a:pPr>
            <a:r>
              <a:rPr lang="en-US" b="true" sz="3257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Kort vei 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 campus</a:t>
            </a:r>
          </a:p>
          <a:p>
            <a:pPr algn="l" marL="703284" indent="-351642" lvl="1">
              <a:lnSpc>
                <a:spcPts val="3908"/>
              </a:lnSpc>
              <a:buFont typeface="Arial"/>
              <a:buChar char="•"/>
            </a:pPr>
            <a:r>
              <a:rPr lang="en-US" b="true" sz="3257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Parkering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inkludert</a:t>
            </a:r>
          </a:p>
          <a:p>
            <a:pPr algn="l" marL="703284" indent="-351642" lvl="1">
              <a:lnSpc>
                <a:spcPts val="3908"/>
              </a:lnSpc>
              <a:buFont typeface="Arial"/>
              <a:buChar char="•"/>
            </a:pPr>
            <a:r>
              <a:rPr lang="en-US" b="true" sz="3257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Sosialt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bomiljø</a:t>
            </a:r>
          </a:p>
          <a:p>
            <a:pPr algn="l" marL="703284" indent="-351642" lvl="1">
              <a:lnSpc>
                <a:spcPts val="3908"/>
              </a:lnSpc>
              <a:buFont typeface="Arial"/>
              <a:buChar char="•"/>
            </a:pPr>
            <a:r>
              <a:rPr lang="en-US" b="true" sz="3257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Tilgang til 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kjøkken og vaskeri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222" t="0" r="-4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064240" y="7715250"/>
            <a:ext cx="6483975" cy="1764811"/>
            <a:chOff x="0" y="0"/>
            <a:chExt cx="994424" cy="270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94424" cy="270663"/>
            </a:xfrm>
            <a:custGeom>
              <a:avLst/>
              <a:gdLst/>
              <a:ahLst/>
              <a:cxnLst/>
              <a:rect r="r" b="b" t="t" l="l"/>
              <a:pathLst>
                <a:path h="270663" w="994424">
                  <a:moveTo>
                    <a:pt x="11940" y="0"/>
                  </a:moveTo>
                  <a:lnTo>
                    <a:pt x="982484" y="0"/>
                  </a:lnTo>
                  <a:cubicBezTo>
                    <a:pt x="985650" y="0"/>
                    <a:pt x="988688" y="1258"/>
                    <a:pt x="990927" y="3497"/>
                  </a:cubicBezTo>
                  <a:cubicBezTo>
                    <a:pt x="993166" y="5736"/>
                    <a:pt x="994424" y="8773"/>
                    <a:pt x="994424" y="11940"/>
                  </a:cubicBezTo>
                  <a:lnTo>
                    <a:pt x="994424" y="258723"/>
                  </a:lnTo>
                  <a:cubicBezTo>
                    <a:pt x="994424" y="265317"/>
                    <a:pt x="989078" y="270663"/>
                    <a:pt x="982484" y="270663"/>
                  </a:cubicBezTo>
                  <a:lnTo>
                    <a:pt x="11940" y="270663"/>
                  </a:lnTo>
                  <a:cubicBezTo>
                    <a:pt x="5346" y="270663"/>
                    <a:pt x="0" y="265317"/>
                    <a:pt x="0" y="258723"/>
                  </a:cubicBezTo>
                  <a:lnTo>
                    <a:pt x="0" y="11940"/>
                  </a:lnTo>
                  <a:cubicBezTo>
                    <a:pt x="0" y="8773"/>
                    <a:pt x="1258" y="5736"/>
                    <a:pt x="3497" y="3497"/>
                  </a:cubicBezTo>
                  <a:cubicBezTo>
                    <a:pt x="5736" y="1258"/>
                    <a:pt x="8773" y="0"/>
                    <a:pt x="11940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994424" cy="2992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568855"/>
            <a:ext cx="9356519" cy="1337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spc="43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Trening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003811"/>
            <a:ext cx="995934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56180" y="5473718"/>
            <a:ext cx="5951291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b="true" sz="3549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Klippekort</a:t>
            </a:r>
            <a:r>
              <a:rPr lang="en-US" sz="3549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(10/20)</a:t>
            </a:r>
          </a:p>
          <a:p>
            <a:pPr algn="l">
              <a:lnSpc>
                <a:spcPts val="3012"/>
              </a:lnSpc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Tilgjengelig i Tromsø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33777" y="4202071"/>
            <a:ext cx="507298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b="true" sz="3549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Drop-in</a:t>
            </a:r>
          </a:p>
          <a:p>
            <a:pPr algn="l">
              <a:lnSpc>
                <a:spcPts val="3012"/>
              </a:lnSpc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Tilgjengelig i Narvik og Tromsø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33777" y="6745366"/>
            <a:ext cx="4365582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b="true" sz="3549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Ukesmedlemskap</a:t>
            </a:r>
          </a:p>
          <a:p>
            <a:pPr algn="l">
              <a:lnSpc>
                <a:spcPts val="2879"/>
              </a:lnSpc>
            </a:pPr>
            <a:r>
              <a:rPr lang="en-US" sz="240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Tilgjengelig i Narvik og Tromsø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186546" y="4277268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86546" y="6803630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86546" y="5540393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1517332" y="7921381"/>
            <a:ext cx="5741968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1"/>
              </a:lnSpc>
            </a:pPr>
            <a:r>
              <a:rPr lang="en-US" sz="3959" spc="19" b="true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Kraft er studentenes</a:t>
            </a:r>
          </a:p>
          <a:p>
            <a:pPr algn="l">
              <a:lnSpc>
                <a:spcPts val="4751"/>
              </a:lnSpc>
              <a:spcBef>
                <a:spcPct val="0"/>
              </a:spcBef>
            </a:pPr>
            <a:r>
              <a:rPr lang="en-US" b="true" sz="3959" spc="19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rimeligste treningstilbud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679" t="-46425" r="-12685" b="-334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7827" y="4314806"/>
            <a:ext cx="17372973" cy="5514994"/>
            <a:chOff x="0" y="0"/>
            <a:chExt cx="3720060" cy="11809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20060" cy="1180921"/>
            </a:xfrm>
            <a:custGeom>
              <a:avLst/>
              <a:gdLst/>
              <a:ahLst/>
              <a:cxnLst/>
              <a:rect r="r" b="b" t="t" l="l"/>
              <a:pathLst>
                <a:path h="1180921" w="3720060">
                  <a:moveTo>
                    <a:pt x="4456" y="0"/>
                  </a:moveTo>
                  <a:lnTo>
                    <a:pt x="3715603" y="0"/>
                  </a:lnTo>
                  <a:cubicBezTo>
                    <a:pt x="3716785" y="0"/>
                    <a:pt x="3717919" y="470"/>
                    <a:pt x="3718754" y="1305"/>
                  </a:cubicBezTo>
                  <a:cubicBezTo>
                    <a:pt x="3719590" y="2141"/>
                    <a:pt x="3720060" y="3274"/>
                    <a:pt x="3720060" y="4456"/>
                  </a:cubicBezTo>
                  <a:lnTo>
                    <a:pt x="3720060" y="1176465"/>
                  </a:lnTo>
                  <a:cubicBezTo>
                    <a:pt x="3720060" y="1177647"/>
                    <a:pt x="3719590" y="1178780"/>
                    <a:pt x="3718754" y="1179616"/>
                  </a:cubicBezTo>
                  <a:cubicBezTo>
                    <a:pt x="3717919" y="1180451"/>
                    <a:pt x="3716785" y="1180921"/>
                    <a:pt x="3715603" y="1180921"/>
                  </a:cubicBezTo>
                  <a:lnTo>
                    <a:pt x="4456" y="1180921"/>
                  </a:lnTo>
                  <a:cubicBezTo>
                    <a:pt x="3274" y="1180921"/>
                    <a:pt x="2141" y="1180451"/>
                    <a:pt x="1305" y="1179616"/>
                  </a:cubicBezTo>
                  <a:cubicBezTo>
                    <a:pt x="470" y="1178780"/>
                    <a:pt x="0" y="1177647"/>
                    <a:pt x="0" y="1176465"/>
                  </a:cubicBezTo>
                  <a:lnTo>
                    <a:pt x="0" y="4456"/>
                  </a:lnTo>
                  <a:cubicBezTo>
                    <a:pt x="0" y="3274"/>
                    <a:pt x="470" y="2141"/>
                    <a:pt x="1305" y="1305"/>
                  </a:cubicBezTo>
                  <a:cubicBezTo>
                    <a:pt x="2141" y="470"/>
                    <a:pt x="3274" y="0"/>
                    <a:pt x="4456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720060" cy="12094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385343" y="4991100"/>
            <a:ext cx="5732549" cy="4199108"/>
            <a:chOff x="0" y="0"/>
            <a:chExt cx="875681" cy="6414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5681" cy="641438"/>
            </a:xfrm>
            <a:custGeom>
              <a:avLst/>
              <a:gdLst/>
              <a:ahLst/>
              <a:cxnLst/>
              <a:rect r="r" b="b" t="t" l="l"/>
              <a:pathLst>
                <a:path h="641438" w="875681">
                  <a:moveTo>
                    <a:pt x="13505" y="0"/>
                  </a:moveTo>
                  <a:lnTo>
                    <a:pt x="862175" y="0"/>
                  </a:lnTo>
                  <a:cubicBezTo>
                    <a:pt x="869634" y="0"/>
                    <a:pt x="875681" y="6046"/>
                    <a:pt x="875681" y="13505"/>
                  </a:cubicBezTo>
                  <a:lnTo>
                    <a:pt x="875681" y="627933"/>
                  </a:lnTo>
                  <a:cubicBezTo>
                    <a:pt x="875681" y="635392"/>
                    <a:pt x="869634" y="641438"/>
                    <a:pt x="862175" y="641438"/>
                  </a:cubicBezTo>
                  <a:lnTo>
                    <a:pt x="13505" y="641438"/>
                  </a:lnTo>
                  <a:cubicBezTo>
                    <a:pt x="9923" y="641438"/>
                    <a:pt x="6488" y="640016"/>
                    <a:pt x="3956" y="637483"/>
                  </a:cubicBezTo>
                  <a:cubicBezTo>
                    <a:pt x="1423" y="634950"/>
                    <a:pt x="0" y="631515"/>
                    <a:pt x="0" y="627933"/>
                  </a:cubicBezTo>
                  <a:lnTo>
                    <a:pt x="0" y="13505"/>
                  </a:lnTo>
                  <a:cubicBezTo>
                    <a:pt x="0" y="6046"/>
                    <a:pt x="6046" y="0"/>
                    <a:pt x="13505" y="0"/>
                  </a:cubicBezTo>
                  <a:close/>
                </a:path>
              </a:pathLst>
            </a:custGeom>
            <a:solidFill>
              <a:srgbClr val="D8E6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75681" cy="670013"/>
            </a:xfrm>
            <a:prstGeom prst="rect">
              <a:avLst/>
            </a:prstGeom>
          </p:spPr>
          <p:txBody>
            <a:bodyPr anchor="ctr" rtlCol="false" tIns="119181" lIns="119181" bIns="119181" rIns="119181"/>
            <a:lstStyle/>
            <a:p>
              <a:pPr algn="ctr">
                <a:lnSpc>
                  <a:spcPts val="19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191490" y="8020371"/>
            <a:ext cx="7797326" cy="574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7"/>
              </a:lnSpc>
            </a:pPr>
            <a:r>
              <a:rPr lang="en-US" b="true" sz="3364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Inkludert i ditt studentabonnement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780692" y="619708"/>
            <a:ext cx="957215" cy="817984"/>
          </a:xfrm>
          <a:custGeom>
            <a:avLst/>
            <a:gdLst/>
            <a:ahLst/>
            <a:cxnLst/>
            <a:rect r="r" b="b" t="t" l="l"/>
            <a:pathLst>
              <a:path h="817984" w="957215">
                <a:moveTo>
                  <a:pt x="0" y="0"/>
                </a:moveTo>
                <a:lnTo>
                  <a:pt x="957216" y="0"/>
                </a:lnTo>
                <a:lnTo>
                  <a:pt x="957216" y="817984"/>
                </a:lnTo>
                <a:lnTo>
                  <a:pt x="0" y="817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857768"/>
            <a:ext cx="965928" cy="965928"/>
          </a:xfrm>
          <a:custGeom>
            <a:avLst/>
            <a:gdLst/>
            <a:ahLst/>
            <a:cxnLst/>
            <a:rect r="r" b="b" t="t" l="l"/>
            <a:pathLst>
              <a:path h="965928" w="965928">
                <a:moveTo>
                  <a:pt x="0" y="0"/>
                </a:moveTo>
                <a:lnTo>
                  <a:pt x="965928" y="0"/>
                </a:lnTo>
                <a:lnTo>
                  <a:pt x="965928" y="965928"/>
                </a:lnTo>
                <a:lnTo>
                  <a:pt x="0" y="965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618515" y="8886825"/>
            <a:ext cx="396929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spc="8">
                <a:solidFill>
                  <a:srgbClr val="E5EEFF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fra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153025"/>
            <a:ext cx="9856549" cy="2603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4"/>
              </a:lnSpc>
            </a:pPr>
            <a:r>
              <a:rPr lang="en-US" sz="3624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Studenter s</a:t>
            </a:r>
            <a:r>
              <a:rPr lang="en-US" sz="3624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om har et løpende medlemskap på Kraft har mulighet til å benytte seg av </a:t>
            </a:r>
            <a:r>
              <a:rPr lang="en-US" sz="3624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gjestetrening</a:t>
            </a:r>
            <a:r>
              <a:rPr lang="en-US" sz="3624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</a:t>
            </a:r>
            <a:r>
              <a:rPr lang="en-US" sz="3624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hos følgende samskipnader nasjonalt:</a:t>
            </a:r>
          </a:p>
          <a:p>
            <a:pPr algn="l">
              <a:lnSpc>
                <a:spcPts val="5074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1545656" y="5200640"/>
            <a:ext cx="5206047" cy="3648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SiO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(Oslo)</a:t>
            </a:r>
          </a:p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Sammen 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(Bergen, Vestlandet)</a:t>
            </a:r>
          </a:p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SiT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(Trondheim)</a:t>
            </a:r>
          </a:p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SIS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(Stavanger)</a:t>
            </a:r>
          </a:p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SiÅs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(Ås)</a:t>
            </a:r>
          </a:p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SiA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(Agder)</a:t>
            </a:r>
          </a:p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SSIN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(Innlandet)</a:t>
            </a:r>
          </a:p>
          <a:p>
            <a:pPr algn="l" marL="563779" indent="-281890" lvl="1">
              <a:lnSpc>
                <a:spcPts val="3655"/>
              </a:lnSpc>
              <a:buFont typeface="Arial"/>
              <a:buChar char="•"/>
            </a:pPr>
            <a:r>
              <a:rPr lang="en-US" b="true" sz="261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NAS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(Alta, Narvik, Tromsø)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57200" y="464008"/>
            <a:ext cx="4197688" cy="1703767"/>
            <a:chOff x="0" y="0"/>
            <a:chExt cx="1608398" cy="6528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08398" cy="652820"/>
            </a:xfrm>
            <a:custGeom>
              <a:avLst/>
              <a:gdLst/>
              <a:ahLst/>
              <a:cxnLst/>
              <a:rect r="r" b="b" t="t" l="l"/>
              <a:pathLst>
                <a:path h="652820" w="1608398">
                  <a:moveTo>
                    <a:pt x="18443" y="0"/>
                  </a:moveTo>
                  <a:lnTo>
                    <a:pt x="1589955" y="0"/>
                  </a:lnTo>
                  <a:cubicBezTo>
                    <a:pt x="1594846" y="0"/>
                    <a:pt x="1599537" y="1943"/>
                    <a:pt x="1602996" y="5402"/>
                  </a:cubicBezTo>
                  <a:cubicBezTo>
                    <a:pt x="1606455" y="8861"/>
                    <a:pt x="1608398" y="13552"/>
                    <a:pt x="1608398" y="18443"/>
                  </a:cubicBezTo>
                  <a:lnTo>
                    <a:pt x="1608398" y="634377"/>
                  </a:lnTo>
                  <a:cubicBezTo>
                    <a:pt x="1608398" y="639268"/>
                    <a:pt x="1606455" y="643960"/>
                    <a:pt x="1602996" y="647418"/>
                  </a:cubicBezTo>
                  <a:cubicBezTo>
                    <a:pt x="1599537" y="650877"/>
                    <a:pt x="1594846" y="652820"/>
                    <a:pt x="1589955" y="652820"/>
                  </a:cubicBezTo>
                  <a:lnTo>
                    <a:pt x="18443" y="652820"/>
                  </a:lnTo>
                  <a:cubicBezTo>
                    <a:pt x="13552" y="652820"/>
                    <a:pt x="8861" y="650877"/>
                    <a:pt x="5402" y="647418"/>
                  </a:cubicBezTo>
                  <a:cubicBezTo>
                    <a:pt x="1943" y="643960"/>
                    <a:pt x="0" y="639268"/>
                    <a:pt x="0" y="634377"/>
                  </a:cubicBezTo>
                  <a:lnTo>
                    <a:pt x="0" y="18443"/>
                  </a:lnTo>
                  <a:cubicBezTo>
                    <a:pt x="0" y="13552"/>
                    <a:pt x="1943" y="8861"/>
                    <a:pt x="5402" y="5402"/>
                  </a:cubicBezTo>
                  <a:cubicBezTo>
                    <a:pt x="8861" y="1943"/>
                    <a:pt x="13552" y="0"/>
                    <a:pt x="1844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608398" cy="681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760425" y="1124734"/>
            <a:ext cx="3591237" cy="6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4590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Gjestetrening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0425" y="763386"/>
            <a:ext cx="2174478" cy="406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5"/>
              </a:lnSpc>
            </a:pPr>
            <a:r>
              <a:rPr lang="en-US" sz="2605" b="true">
                <a:solidFill>
                  <a:srgbClr val="8AAB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Fleksible tilbud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29" r="0" b="-68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546792"/>
            <a:ext cx="9356519" cy="1337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spc="43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Helsetilbud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8640" y="4199057"/>
            <a:ext cx="7335360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3350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Digitalt samtaletilbud 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Book en gratis samtale via nett eller telefon med en av våre psykologer, samtaleterapeuter eller rådgivere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08640" y="5848350"/>
            <a:ext cx="3939939" cy="13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Sexolog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Gratis samtaletilbud med vår sexolog via telefon og video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08640" y="7562850"/>
            <a:ext cx="5636462" cy="13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spc="1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Studenterspør.no 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Anonym og gratis spørretjeneste på nett.  Få svar fra helsepersonell og fagfolk.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28700" y="4265732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28700" y="7629525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5954296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29" r="0" b="-68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4041529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670554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2562225"/>
            <a:ext cx="9356519" cy="1130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spc="3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Et sosialt studentliv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85123" y="3974854"/>
            <a:ext cx="6162904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Digital rådgiving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Studentliv tilbyr gratis rådgiving til deg som er med i, eller ønsker å starte en studentforening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85123" y="5660388"/>
            <a:ext cx="5834508" cy="1696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Midler til sosiale tiltak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På samskipnaden.no finner du informasjon om støtteordninger for grupper, foreninger og andre sosiale tiltak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85123" y="7603879"/>
            <a:ext cx="7867416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Kalenderen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Skal du på samling eller innom campus? Sjekk ut aktiviteter og kurs i kalenderen i appen eller på samkipnaden.no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28700" y="5727063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59440" y="464982"/>
            <a:ext cx="7091567" cy="9364818"/>
          </a:xfrm>
          <a:custGeom>
            <a:avLst/>
            <a:gdLst/>
            <a:ahLst/>
            <a:cxnLst/>
            <a:rect r="r" b="b" t="t" l="l"/>
            <a:pathLst>
              <a:path h="9364818" w="7091567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45" r="0" b="-5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959" y="703025"/>
            <a:ext cx="5686393" cy="651350"/>
          </a:xfrm>
          <a:custGeom>
            <a:avLst/>
            <a:gdLst/>
            <a:ahLst/>
            <a:cxnLst/>
            <a:rect r="r" b="b" t="t" l="l"/>
            <a:pathLst>
              <a:path h="651350" w="5686393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57200" y="2159508"/>
            <a:ext cx="9815450" cy="7670292"/>
            <a:chOff x="0" y="0"/>
            <a:chExt cx="1505360" cy="11763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05360" cy="1176365"/>
            </a:xfrm>
            <a:custGeom>
              <a:avLst/>
              <a:gdLst/>
              <a:ahLst/>
              <a:cxnLst/>
              <a:rect r="r" b="b" t="t" l="l"/>
              <a:pathLst>
                <a:path h="1176365" w="1505360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528560" y="464982"/>
            <a:ext cx="2744090" cy="1287099"/>
            <a:chOff x="0" y="0"/>
            <a:chExt cx="791071" cy="3710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071" cy="371047"/>
            </a:xfrm>
            <a:custGeom>
              <a:avLst/>
              <a:gdLst/>
              <a:ahLst/>
              <a:cxnLst/>
              <a:rect r="r" b="b" t="t" l="l"/>
              <a:pathLst>
                <a:path h="371047" w="791071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4184775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365754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5963021"/>
            <a:ext cx="529812" cy="529812"/>
          </a:xfrm>
          <a:custGeom>
            <a:avLst/>
            <a:gdLst/>
            <a:ahLst/>
            <a:cxnLst/>
            <a:rect r="r" b="b" t="t" l="l"/>
            <a:pathLst>
              <a:path h="529812" w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2562225"/>
            <a:ext cx="9356519" cy="1130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spc="37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Samskipnaden app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85123" y="4118100"/>
            <a:ext cx="7867416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Student- og apptilbud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I tillegg til faste studenttilbud på våre serveringssteder har vi kampanjetilbud for både studenter og andre appbrukere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19631" y="702808"/>
            <a:ext cx="2491063" cy="84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spc="15" b="true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85123" y="5896346"/>
            <a:ext cx="7621983" cy="945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Aktuelle nyheter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I appen får du oversikt over aktuelle nyheter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85123" y="7299079"/>
            <a:ext cx="6166907" cy="13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spc="16" b="true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Kalenderen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Skal du på samling eller innom campus? Sjekk ut aktiviteter og kurs i kalenderen i appen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DAHGE8gzdNw</dc:identifier>
  <dcterms:modified xsi:type="dcterms:W3CDTF">2011-08-01T06:04:30Z</dcterms:modified>
  <cp:revision>1</cp:revision>
  <dc:title>Fleksible studenttilbud - Info presentasjon</dc:title>
</cp:coreProperties>
</file>