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Neue Haas Grotesk Display Pro" panose="020D0504030502050203" pitchFamily="34" charset="77"/>
      <p:regular r:id="rId11"/>
      <p:bold r:id="rId12"/>
      <p:italic r:id="rId13"/>
    </p:embeddedFont>
    <p:embeddedFont>
      <p:font typeface="Neue Haas Grotesk Display Pro Bold" panose="020D0504030502050203" pitchFamily="34" charset="77"/>
      <p:regular r:id="rId14"/>
      <p:bold r:id="rId15"/>
      <p:italic r:id="rId16"/>
    </p:embeddedFont>
    <p:embeddedFont>
      <p:font typeface="Neue Haas Grotesk Display Pro Medium" panose="020D0504030502050203" pitchFamily="34" charset="77"/>
      <p:regular r:id="rId17"/>
      <p:bold r:id="rId18"/>
      <p:italic r:id="rId19"/>
    </p:embeddedFont>
    <p:embeddedFont>
      <p:font typeface="Open Sans" panose="020B0606030504020204" pitchFamily="34" charset="0"/>
      <p:regular r:id="rId20"/>
    </p:embeddedFont>
    <p:embeddedFont>
      <p:font typeface="Open Sans Bold" panose="020B080603050402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9" autoAdjust="0"/>
    <p:restoredTop sz="94626" autoAdjust="0"/>
  </p:normalViewPr>
  <p:slideViewPr>
    <p:cSldViewPr>
      <p:cViewPr varScale="1">
        <p:scale>
          <a:sx n="74" d="100"/>
          <a:sy n="74" d="100"/>
        </p:scale>
        <p:origin x="72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464982"/>
            <a:ext cx="8686800" cy="9364818"/>
          </a:xfrm>
          <a:custGeom>
            <a:avLst/>
            <a:gdLst/>
            <a:ahLst/>
            <a:cxnLst/>
            <a:rect l="l" t="t" r="r" b="b"/>
            <a:pathLst>
              <a:path w="8686800" h="9364818">
                <a:moveTo>
                  <a:pt x="0" y="0"/>
                </a:moveTo>
                <a:lnTo>
                  <a:pt x="8686800" y="0"/>
                </a:lnTo>
                <a:lnTo>
                  <a:pt x="8686800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001" r="-31001"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457200" y="3229903"/>
            <a:ext cx="8334568" cy="6599897"/>
            <a:chOff x="0" y="0"/>
            <a:chExt cx="1278243" cy="1012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8243" cy="1012202"/>
            </a:xfrm>
            <a:custGeom>
              <a:avLst/>
              <a:gdLst/>
              <a:ahLst/>
              <a:cxnLst/>
              <a:rect l="l" t="t" r="r" b="b"/>
              <a:pathLst>
                <a:path w="1278243" h="1012202">
                  <a:moveTo>
                    <a:pt x="9289" y="0"/>
                  </a:moveTo>
                  <a:lnTo>
                    <a:pt x="1268954" y="0"/>
                  </a:lnTo>
                  <a:cubicBezTo>
                    <a:pt x="1274084" y="0"/>
                    <a:pt x="1278243" y="4159"/>
                    <a:pt x="1278243" y="9289"/>
                  </a:cubicBezTo>
                  <a:lnTo>
                    <a:pt x="1278243" y="1002913"/>
                  </a:lnTo>
                  <a:cubicBezTo>
                    <a:pt x="1278243" y="1008044"/>
                    <a:pt x="1274084" y="1012202"/>
                    <a:pt x="1268954" y="1012202"/>
                  </a:cubicBezTo>
                  <a:lnTo>
                    <a:pt x="9289" y="1012202"/>
                  </a:lnTo>
                  <a:cubicBezTo>
                    <a:pt x="4159" y="1012202"/>
                    <a:pt x="0" y="1008044"/>
                    <a:pt x="0" y="1002913"/>
                  </a:cubicBezTo>
                  <a:lnTo>
                    <a:pt x="0" y="9289"/>
                  </a:lnTo>
                  <a:cubicBezTo>
                    <a:pt x="0" y="4159"/>
                    <a:pt x="4159" y="0"/>
                    <a:pt x="9289" y="0"/>
                  </a:cubicBezTo>
                  <a:close/>
                </a:path>
              </a:pathLst>
            </a:custGeom>
            <a:solidFill>
              <a:srgbClr val="AFC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278243" cy="104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33724" y="457200"/>
            <a:ext cx="5158044" cy="2419350"/>
            <a:chOff x="0" y="0"/>
            <a:chExt cx="791071" cy="3710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1071" cy="371047"/>
            </a:xfrm>
            <a:custGeom>
              <a:avLst/>
              <a:gdLst/>
              <a:ahLst/>
              <a:cxnLst/>
              <a:rect l="l" t="t" r="r" b="b"/>
              <a:pathLst>
                <a:path w="791071" h="371047">
                  <a:moveTo>
                    <a:pt x="15009" y="0"/>
                  </a:moveTo>
                  <a:lnTo>
                    <a:pt x="776061" y="0"/>
                  </a:lnTo>
                  <a:cubicBezTo>
                    <a:pt x="780042" y="0"/>
                    <a:pt x="783860" y="1581"/>
                    <a:pt x="786675" y="4396"/>
                  </a:cubicBezTo>
                  <a:cubicBezTo>
                    <a:pt x="789489" y="7211"/>
                    <a:pt x="791071" y="11029"/>
                    <a:pt x="791071" y="15009"/>
                  </a:cubicBezTo>
                  <a:lnTo>
                    <a:pt x="791071" y="356038"/>
                  </a:lnTo>
                  <a:cubicBezTo>
                    <a:pt x="791071" y="360018"/>
                    <a:pt x="789489" y="363836"/>
                    <a:pt x="786675" y="366651"/>
                  </a:cubicBezTo>
                  <a:cubicBezTo>
                    <a:pt x="783860" y="369466"/>
                    <a:pt x="780042" y="371047"/>
                    <a:pt x="776061" y="371047"/>
                  </a:cubicBezTo>
                  <a:lnTo>
                    <a:pt x="15009" y="371047"/>
                  </a:lnTo>
                  <a:cubicBezTo>
                    <a:pt x="11029" y="371047"/>
                    <a:pt x="7211" y="369466"/>
                    <a:pt x="4396" y="366651"/>
                  </a:cubicBezTo>
                  <a:cubicBezTo>
                    <a:pt x="1581" y="363836"/>
                    <a:pt x="0" y="360018"/>
                    <a:pt x="0" y="356038"/>
                  </a:cubicBezTo>
                  <a:lnTo>
                    <a:pt x="0" y="15009"/>
                  </a:lnTo>
                  <a:cubicBezTo>
                    <a:pt x="0" y="11029"/>
                    <a:pt x="1581" y="7211"/>
                    <a:pt x="4396" y="4396"/>
                  </a:cubicBezTo>
                  <a:cubicBezTo>
                    <a:pt x="7211" y="1581"/>
                    <a:pt x="11029" y="0"/>
                    <a:pt x="15009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57200" y="464982"/>
            <a:ext cx="942729" cy="805605"/>
          </a:xfrm>
          <a:custGeom>
            <a:avLst/>
            <a:gdLst/>
            <a:ahLst/>
            <a:cxnLst/>
            <a:rect l="l" t="t" r="r" b="b"/>
            <a:pathLst>
              <a:path w="942729" h="805605">
                <a:moveTo>
                  <a:pt x="0" y="0"/>
                </a:moveTo>
                <a:lnTo>
                  <a:pt x="942729" y="0"/>
                </a:lnTo>
                <a:lnTo>
                  <a:pt x="942729" y="805605"/>
                </a:lnTo>
                <a:lnTo>
                  <a:pt x="0" y="805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TextBox 10"/>
          <p:cNvSpPr txBox="1"/>
          <p:nvPr/>
        </p:nvSpPr>
        <p:spPr>
          <a:xfrm>
            <a:off x="1028700" y="3229903"/>
            <a:ext cx="5751030" cy="270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99"/>
              </a:lnSpc>
            </a:pPr>
            <a:r>
              <a:rPr lang="en-US" sz="17799" b="1" spc="88" dirty="0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28%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669046"/>
            <a:ext cx="7916644" cy="132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8"/>
              </a:lnSpc>
            </a:pPr>
            <a:r>
              <a:rPr lang="en-US" sz="4798" b="1" spc="23">
                <a:solidFill>
                  <a:srgbClr val="050C4B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av alle studenter har en fleksibel studiehverdag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92880" y="904240"/>
            <a:ext cx="4682431" cy="159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3"/>
              </a:lnSpc>
            </a:pPr>
            <a:r>
              <a:rPr lang="en-US" sz="5763" b="1" spc="28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5763"/>
              </a:lnSpc>
            </a:pPr>
            <a:r>
              <a:rPr lang="en-US" sz="5763" b="1" spc="28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219678"/>
            <a:ext cx="7328157" cy="151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9"/>
              </a:lnSpc>
            </a:pPr>
            <a:r>
              <a:rPr lang="en-US" sz="3298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 har tilbud tilpasset deg som studerer nettbasert, samlingsbasert, deltid, eller utenfor campus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5692694" y="7643594"/>
            <a:ext cx="2371640" cy="2419739"/>
            <a:chOff x="0" y="0"/>
            <a:chExt cx="750167" cy="7653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0167" cy="765382"/>
            </a:xfrm>
            <a:custGeom>
              <a:avLst/>
              <a:gdLst/>
              <a:ahLst/>
              <a:cxnLst/>
              <a:rect l="l" t="t" r="r" b="b"/>
              <a:pathLst>
                <a:path w="750167" h="765382">
                  <a:moveTo>
                    <a:pt x="32644" y="0"/>
                  </a:moveTo>
                  <a:lnTo>
                    <a:pt x="717524" y="0"/>
                  </a:lnTo>
                  <a:cubicBezTo>
                    <a:pt x="735552" y="0"/>
                    <a:pt x="750167" y="14615"/>
                    <a:pt x="750167" y="32644"/>
                  </a:cubicBezTo>
                  <a:lnTo>
                    <a:pt x="750167" y="732738"/>
                  </a:lnTo>
                  <a:cubicBezTo>
                    <a:pt x="750167" y="741396"/>
                    <a:pt x="746728" y="749699"/>
                    <a:pt x="740606" y="755821"/>
                  </a:cubicBezTo>
                  <a:cubicBezTo>
                    <a:pt x="734484" y="761943"/>
                    <a:pt x="726181" y="765382"/>
                    <a:pt x="717524" y="765382"/>
                  </a:cubicBezTo>
                  <a:lnTo>
                    <a:pt x="32644" y="765382"/>
                  </a:lnTo>
                  <a:cubicBezTo>
                    <a:pt x="23986" y="765382"/>
                    <a:pt x="15683" y="761943"/>
                    <a:pt x="9561" y="755821"/>
                  </a:cubicBezTo>
                  <a:cubicBezTo>
                    <a:pt x="3439" y="749699"/>
                    <a:pt x="0" y="741396"/>
                    <a:pt x="0" y="732738"/>
                  </a:cubicBezTo>
                  <a:lnTo>
                    <a:pt x="0" y="32644"/>
                  </a:lnTo>
                  <a:cubicBezTo>
                    <a:pt x="0" y="23986"/>
                    <a:pt x="3439" y="15683"/>
                    <a:pt x="9561" y="9561"/>
                  </a:cubicBezTo>
                  <a:cubicBezTo>
                    <a:pt x="15683" y="3439"/>
                    <a:pt x="23986" y="0"/>
                    <a:pt x="32644" y="0"/>
                  </a:cubicBezTo>
                  <a:close/>
                </a:path>
              </a:pathLst>
            </a:custGeom>
            <a:solidFill>
              <a:srgbClr val="D8E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50167" cy="793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533" y="7875325"/>
            <a:ext cx="2099201" cy="209920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28700" y="9003811"/>
            <a:ext cx="995934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59440" y="464982"/>
            <a:ext cx="7091567" cy="9364818"/>
          </a:xfrm>
          <a:custGeom>
            <a:avLst/>
            <a:gdLst/>
            <a:ahLst/>
            <a:cxnLst/>
            <a:rect l="l" t="t" r="r" b="b"/>
            <a:pathLst>
              <a:path w="7091567" h="9364818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012" r="-63432"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1414884" y="7410450"/>
            <a:ext cx="5780678" cy="1764811"/>
            <a:chOff x="0" y="0"/>
            <a:chExt cx="886562" cy="2706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6562" cy="270663"/>
            </a:xfrm>
            <a:custGeom>
              <a:avLst/>
              <a:gdLst/>
              <a:ahLst/>
              <a:cxnLst/>
              <a:rect l="l" t="t" r="r" b="b"/>
              <a:pathLst>
                <a:path w="886562" h="270663">
                  <a:moveTo>
                    <a:pt x="13393" y="0"/>
                  </a:moveTo>
                  <a:lnTo>
                    <a:pt x="873169" y="0"/>
                  </a:lnTo>
                  <a:cubicBezTo>
                    <a:pt x="876721" y="0"/>
                    <a:pt x="880127" y="1411"/>
                    <a:pt x="882639" y="3923"/>
                  </a:cubicBezTo>
                  <a:cubicBezTo>
                    <a:pt x="885151" y="6434"/>
                    <a:pt x="886562" y="9841"/>
                    <a:pt x="886562" y="13393"/>
                  </a:cubicBezTo>
                  <a:lnTo>
                    <a:pt x="886562" y="257270"/>
                  </a:lnTo>
                  <a:cubicBezTo>
                    <a:pt x="886562" y="264667"/>
                    <a:pt x="880566" y="270663"/>
                    <a:pt x="873169" y="270663"/>
                  </a:cubicBezTo>
                  <a:lnTo>
                    <a:pt x="13393" y="270663"/>
                  </a:lnTo>
                  <a:cubicBezTo>
                    <a:pt x="5996" y="270663"/>
                    <a:pt x="0" y="264667"/>
                    <a:pt x="0" y="257270"/>
                  </a:cubicBezTo>
                  <a:lnTo>
                    <a:pt x="0" y="13393"/>
                  </a:lnTo>
                  <a:cubicBezTo>
                    <a:pt x="0" y="5996"/>
                    <a:pt x="5996" y="0"/>
                    <a:pt x="1339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86562" cy="299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04959" y="703025"/>
            <a:ext cx="5686393" cy="651350"/>
          </a:xfrm>
          <a:custGeom>
            <a:avLst/>
            <a:gdLst/>
            <a:ahLst/>
            <a:cxnLst/>
            <a:rect l="l" t="t" r="r" b="b"/>
            <a:pathLst>
              <a:path w="5686393" h="651350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7" name="Group 7"/>
          <p:cNvGrpSpPr/>
          <p:nvPr/>
        </p:nvGrpSpPr>
        <p:grpSpPr>
          <a:xfrm>
            <a:off x="457200" y="2159508"/>
            <a:ext cx="9815450" cy="7670292"/>
            <a:chOff x="0" y="0"/>
            <a:chExt cx="1505360" cy="11763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5360" cy="1176365"/>
            </a:xfrm>
            <a:custGeom>
              <a:avLst/>
              <a:gdLst/>
              <a:ahLst/>
              <a:cxnLst/>
              <a:rect l="l" t="t" r="r" b="b"/>
              <a:pathLst>
                <a:path w="1505360" h="1176365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395859"/>
            <a:ext cx="9356519" cy="133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 b="1" spc="43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Studentbolig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83088" y="4087365"/>
            <a:ext cx="5390521" cy="162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3"/>
              </a:lnSpc>
            </a:pPr>
            <a:r>
              <a:rPr lang="en-US" sz="3460" b="1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Kortidsleie i Alta og Narvik</a:t>
            </a:r>
          </a:p>
          <a:p>
            <a:pPr algn="l">
              <a:lnSpc>
                <a:spcPts val="4153"/>
              </a:lnSpc>
              <a:spcBef>
                <a:spcPct val="0"/>
              </a:spcBef>
            </a:pPr>
            <a:r>
              <a:rPr lang="en-US" sz="3460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Rimelig overnatting under samling eller på reise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003811"/>
            <a:ext cx="995934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3088" y="6097661"/>
            <a:ext cx="7288238" cy="162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3"/>
              </a:lnSpc>
            </a:pPr>
            <a:r>
              <a:rPr lang="en-US" sz="3460" b="1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Langtidsleie</a:t>
            </a:r>
          </a:p>
          <a:p>
            <a:pPr algn="l">
              <a:lnSpc>
                <a:spcPts val="4153"/>
              </a:lnSpc>
              <a:spcBef>
                <a:spcPct val="0"/>
              </a:spcBef>
            </a:pPr>
            <a:r>
              <a:rPr lang="en-US" sz="3460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Søk studentbolig for langtidsleie i Alta, Harstad, Narvik og Tromsø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528560" y="464982"/>
            <a:ext cx="2744090" cy="1287099"/>
            <a:chOff x="0" y="0"/>
            <a:chExt cx="791071" cy="3710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071" cy="371047"/>
            </a:xfrm>
            <a:custGeom>
              <a:avLst/>
              <a:gdLst/>
              <a:ahLst/>
              <a:cxnLst/>
              <a:rect l="l" t="t" r="r" b="b"/>
              <a:pathLst>
                <a:path w="791071" h="371047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719631" y="702808"/>
            <a:ext cx="2491063" cy="849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28700" y="4154040"/>
            <a:ext cx="569116" cy="569116"/>
          </a:xfrm>
          <a:custGeom>
            <a:avLst/>
            <a:gdLst/>
            <a:ahLst/>
            <a:cxnLst/>
            <a:rect l="l" t="t" r="r" b="b"/>
            <a:pathLst>
              <a:path w="569116" h="569116">
                <a:moveTo>
                  <a:pt x="0" y="0"/>
                </a:moveTo>
                <a:lnTo>
                  <a:pt x="569116" y="0"/>
                </a:lnTo>
                <a:lnTo>
                  <a:pt x="569116" y="569116"/>
                </a:lnTo>
                <a:lnTo>
                  <a:pt x="0" y="569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9" name="Freeform 19"/>
          <p:cNvSpPr/>
          <p:nvPr/>
        </p:nvSpPr>
        <p:spPr>
          <a:xfrm>
            <a:off x="1028700" y="6109254"/>
            <a:ext cx="569116" cy="569116"/>
          </a:xfrm>
          <a:custGeom>
            <a:avLst/>
            <a:gdLst/>
            <a:ahLst/>
            <a:cxnLst/>
            <a:rect l="l" t="t" r="r" b="b"/>
            <a:pathLst>
              <a:path w="569116" h="569116">
                <a:moveTo>
                  <a:pt x="0" y="0"/>
                </a:moveTo>
                <a:lnTo>
                  <a:pt x="569116" y="0"/>
                </a:lnTo>
                <a:lnTo>
                  <a:pt x="569116" y="569116"/>
                </a:lnTo>
                <a:lnTo>
                  <a:pt x="0" y="569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TextBox 20"/>
          <p:cNvSpPr txBox="1"/>
          <p:nvPr/>
        </p:nvSpPr>
        <p:spPr>
          <a:xfrm>
            <a:off x="11789249" y="7622099"/>
            <a:ext cx="503194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1"/>
              </a:lnSpc>
            </a:pPr>
            <a:r>
              <a:rPr lang="en-US" sz="3959" b="1" spc="19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Bo godt, trygt og billig</a:t>
            </a:r>
          </a:p>
          <a:p>
            <a:pPr algn="l">
              <a:lnSpc>
                <a:spcPts val="4751"/>
              </a:lnSpc>
              <a:spcBef>
                <a:spcPct val="0"/>
              </a:spcBef>
            </a:pPr>
            <a:r>
              <a:rPr lang="en-US" sz="3959" b="1" spc="19">
                <a:solidFill>
                  <a:srgbClr val="E5EE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i våre studentboliger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181" b="-11263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4392245" y="5783089"/>
            <a:ext cx="1201702" cy="1732183"/>
          </a:xfrm>
          <a:custGeom>
            <a:avLst/>
            <a:gdLst/>
            <a:ahLst/>
            <a:cxnLst/>
            <a:rect l="l" t="t" r="r" b="b"/>
            <a:pathLst>
              <a:path w="1201702" h="1732183">
                <a:moveTo>
                  <a:pt x="0" y="0"/>
                </a:moveTo>
                <a:lnTo>
                  <a:pt x="1201702" y="0"/>
                </a:lnTo>
                <a:lnTo>
                  <a:pt x="1201702" y="1732183"/>
                </a:lnTo>
                <a:lnTo>
                  <a:pt x="0" y="17321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2428831" y="6642782"/>
            <a:ext cx="2199394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Alpinveien studentboliger</a:t>
            </a:r>
          </a:p>
        </p:txBody>
      </p:sp>
      <p:sp>
        <p:nvSpPr>
          <p:cNvPr id="5" name="Freeform 5"/>
          <p:cNvSpPr/>
          <p:nvPr/>
        </p:nvSpPr>
        <p:spPr>
          <a:xfrm>
            <a:off x="15944357" y="2098824"/>
            <a:ext cx="656184" cy="945851"/>
          </a:xfrm>
          <a:custGeom>
            <a:avLst/>
            <a:gdLst/>
            <a:ahLst/>
            <a:cxnLst/>
            <a:rect l="l" t="t" r="r" b="b"/>
            <a:pathLst>
              <a:path w="656184" h="945851">
                <a:moveTo>
                  <a:pt x="0" y="0"/>
                </a:moveTo>
                <a:lnTo>
                  <a:pt x="656184" y="0"/>
                </a:lnTo>
                <a:lnTo>
                  <a:pt x="656184" y="945852"/>
                </a:lnTo>
                <a:lnTo>
                  <a:pt x="0" y="945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16600541" y="2591286"/>
            <a:ext cx="2199394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UiT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050122" y="8769531"/>
            <a:ext cx="5780678" cy="977538"/>
            <a:chOff x="0" y="0"/>
            <a:chExt cx="886562" cy="1499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6562" cy="149922"/>
            </a:xfrm>
            <a:custGeom>
              <a:avLst/>
              <a:gdLst/>
              <a:ahLst/>
              <a:cxnLst/>
              <a:rect l="l" t="t" r="r" b="b"/>
              <a:pathLst>
                <a:path w="886562" h="149922">
                  <a:moveTo>
                    <a:pt x="13393" y="0"/>
                  </a:moveTo>
                  <a:lnTo>
                    <a:pt x="873169" y="0"/>
                  </a:lnTo>
                  <a:cubicBezTo>
                    <a:pt x="876721" y="0"/>
                    <a:pt x="880127" y="1411"/>
                    <a:pt x="882639" y="3923"/>
                  </a:cubicBezTo>
                  <a:cubicBezTo>
                    <a:pt x="885151" y="6434"/>
                    <a:pt x="886562" y="9841"/>
                    <a:pt x="886562" y="13393"/>
                  </a:cubicBezTo>
                  <a:lnTo>
                    <a:pt x="886562" y="136529"/>
                  </a:lnTo>
                  <a:cubicBezTo>
                    <a:pt x="886562" y="143925"/>
                    <a:pt x="880566" y="149922"/>
                    <a:pt x="873169" y="149922"/>
                  </a:cubicBezTo>
                  <a:lnTo>
                    <a:pt x="13393" y="149922"/>
                  </a:lnTo>
                  <a:cubicBezTo>
                    <a:pt x="5996" y="149922"/>
                    <a:pt x="0" y="143925"/>
                    <a:pt x="0" y="136529"/>
                  </a:cubicBezTo>
                  <a:lnTo>
                    <a:pt x="0" y="13393"/>
                  </a:lnTo>
                  <a:cubicBezTo>
                    <a:pt x="0" y="5996"/>
                    <a:pt x="5996" y="0"/>
                    <a:pt x="1339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86562" cy="178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997378" y="8943879"/>
            <a:ext cx="4583980" cy="51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5"/>
              </a:lnSpc>
            </a:pPr>
            <a:r>
              <a:rPr lang="en-US" sz="2682" b="1" dirty="0">
                <a:solidFill>
                  <a:srgbClr val="FFFF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600 meter  </a:t>
            </a:r>
            <a:r>
              <a:rPr lang="en-US" sz="2682" b="1" dirty="0" err="1">
                <a:solidFill>
                  <a:srgbClr val="FFFF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fra</a:t>
            </a:r>
            <a:r>
              <a:rPr lang="en-US" sz="2682" b="1" dirty="0">
                <a:solidFill>
                  <a:srgbClr val="FFFF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 </a:t>
            </a:r>
            <a:r>
              <a:rPr lang="en-US" sz="2682" b="1" dirty="0" err="1">
                <a:solidFill>
                  <a:srgbClr val="FFFF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døra</a:t>
            </a:r>
            <a:r>
              <a:rPr lang="en-US" sz="2682" b="1" dirty="0">
                <a:solidFill>
                  <a:srgbClr val="FFFF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 </a:t>
            </a:r>
            <a:r>
              <a:rPr lang="en-US" sz="2682" b="1" dirty="0" err="1">
                <a:solidFill>
                  <a:srgbClr val="FFFF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til</a:t>
            </a:r>
            <a:r>
              <a:rPr lang="en-US" sz="2682" b="1" dirty="0">
                <a:solidFill>
                  <a:srgbClr val="FFFF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 campus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286052" y="899339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59440" y="457200"/>
            <a:ext cx="7091567" cy="9364818"/>
          </a:xfrm>
          <a:custGeom>
            <a:avLst/>
            <a:gdLst/>
            <a:ahLst/>
            <a:cxnLst/>
            <a:rect l="l" t="t" r="r" b="b"/>
            <a:pathLst>
              <a:path w="7091567" h="9364818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222" r="-49222"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1388370" y="7410450"/>
            <a:ext cx="5813500" cy="1764811"/>
            <a:chOff x="0" y="0"/>
            <a:chExt cx="891596" cy="2706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1596" cy="270663"/>
            </a:xfrm>
            <a:custGeom>
              <a:avLst/>
              <a:gdLst/>
              <a:ahLst/>
              <a:cxnLst/>
              <a:rect l="l" t="t" r="r" b="b"/>
              <a:pathLst>
                <a:path w="891596" h="270663">
                  <a:moveTo>
                    <a:pt x="13317" y="0"/>
                  </a:moveTo>
                  <a:lnTo>
                    <a:pt x="878278" y="0"/>
                  </a:lnTo>
                  <a:cubicBezTo>
                    <a:pt x="885633" y="0"/>
                    <a:pt x="891596" y="5962"/>
                    <a:pt x="891596" y="13317"/>
                  </a:cubicBezTo>
                  <a:lnTo>
                    <a:pt x="891596" y="257346"/>
                  </a:lnTo>
                  <a:cubicBezTo>
                    <a:pt x="891596" y="264700"/>
                    <a:pt x="885633" y="270663"/>
                    <a:pt x="878278" y="270663"/>
                  </a:cubicBezTo>
                  <a:lnTo>
                    <a:pt x="13317" y="270663"/>
                  </a:lnTo>
                  <a:cubicBezTo>
                    <a:pt x="5962" y="270663"/>
                    <a:pt x="0" y="264700"/>
                    <a:pt x="0" y="257346"/>
                  </a:cubicBezTo>
                  <a:lnTo>
                    <a:pt x="0" y="13317"/>
                  </a:lnTo>
                  <a:cubicBezTo>
                    <a:pt x="0" y="5962"/>
                    <a:pt x="5962" y="0"/>
                    <a:pt x="13317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91596" cy="299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04959" y="703025"/>
            <a:ext cx="5686393" cy="651350"/>
          </a:xfrm>
          <a:custGeom>
            <a:avLst/>
            <a:gdLst/>
            <a:ahLst/>
            <a:cxnLst/>
            <a:rect l="l" t="t" r="r" b="b"/>
            <a:pathLst>
              <a:path w="5686393" h="651350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7" name="Group 7"/>
          <p:cNvGrpSpPr/>
          <p:nvPr/>
        </p:nvGrpSpPr>
        <p:grpSpPr>
          <a:xfrm>
            <a:off x="457200" y="2159508"/>
            <a:ext cx="9815450" cy="7670292"/>
            <a:chOff x="0" y="0"/>
            <a:chExt cx="1505360" cy="11763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5360" cy="1176365"/>
            </a:xfrm>
            <a:custGeom>
              <a:avLst/>
              <a:gdLst/>
              <a:ahLst/>
              <a:cxnLst/>
              <a:rect l="l" t="t" r="r" b="b"/>
              <a:pathLst>
                <a:path w="1505360" h="1176365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39648" y="2562225"/>
            <a:ext cx="8942534" cy="177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0"/>
              </a:lnSpc>
            </a:pPr>
            <a:r>
              <a:rPr lang="en-US" sz="6340" b="1" spc="31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Fordeler med å velge studentbolig på samling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54173" y="7683256"/>
            <a:ext cx="5695066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4"/>
              </a:lnSpc>
            </a:pPr>
            <a:r>
              <a:rPr lang="en-US" sz="3578" b="1" spc="17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Bo godt, trygt og billig i </a:t>
            </a:r>
          </a:p>
          <a:p>
            <a:pPr algn="l">
              <a:lnSpc>
                <a:spcPts val="4294"/>
              </a:lnSpc>
              <a:spcBef>
                <a:spcPct val="0"/>
              </a:spcBef>
            </a:pPr>
            <a:r>
              <a:rPr lang="en-US" sz="3578" b="1" spc="17">
                <a:solidFill>
                  <a:srgbClr val="E5EE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våre</a:t>
            </a:r>
            <a:r>
              <a:rPr lang="en-US" sz="3578" b="1" spc="17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 </a:t>
            </a:r>
            <a:r>
              <a:rPr lang="en-US" sz="3578" b="1" spc="17">
                <a:solidFill>
                  <a:srgbClr val="E5EE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studentbolig i Narvik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003811"/>
            <a:ext cx="995934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9648" y="4667250"/>
            <a:ext cx="8025515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3284" lvl="1" indent="-351642" algn="l">
              <a:lnSpc>
                <a:spcPts val="3908"/>
              </a:lnSpc>
              <a:buFont typeface="Arial"/>
              <a:buChar char="•"/>
            </a:pPr>
            <a:r>
              <a:rPr lang="en-US" sz="3257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Billigere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enn hotell</a:t>
            </a:r>
          </a:p>
          <a:p>
            <a:pPr marL="703284" lvl="1" indent="-351642" algn="l">
              <a:lnSpc>
                <a:spcPts val="3908"/>
              </a:lnSpc>
              <a:buFont typeface="Arial"/>
              <a:buChar char="•"/>
            </a:pPr>
            <a:r>
              <a:rPr lang="en-US" sz="3257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Kort vei 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til campus</a:t>
            </a:r>
          </a:p>
          <a:p>
            <a:pPr marL="703284" lvl="1" indent="-351642" algn="l">
              <a:lnSpc>
                <a:spcPts val="3908"/>
              </a:lnSpc>
              <a:buFont typeface="Arial"/>
              <a:buChar char="•"/>
            </a:pPr>
            <a:r>
              <a:rPr lang="en-US" sz="3257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Parkering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inkludert</a:t>
            </a:r>
          </a:p>
          <a:p>
            <a:pPr marL="703284" lvl="1" indent="-351642" algn="l">
              <a:lnSpc>
                <a:spcPts val="3908"/>
              </a:lnSpc>
              <a:buFont typeface="Arial"/>
              <a:buChar char="•"/>
            </a:pPr>
            <a:r>
              <a:rPr lang="en-US" sz="3257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Sosialt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bomiljø</a:t>
            </a:r>
          </a:p>
          <a:p>
            <a:pPr marL="703284" lvl="1" indent="-351642" algn="l">
              <a:lnSpc>
                <a:spcPts val="3908"/>
              </a:lnSpc>
              <a:buFont typeface="Arial"/>
              <a:buChar char="•"/>
            </a:pPr>
            <a:r>
              <a:rPr lang="en-US" sz="3257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Tilgang til </a:t>
            </a:r>
            <a:r>
              <a:rPr lang="en-US" sz="3257" spc="16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kjøkken og vaskeri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528560" y="464982"/>
            <a:ext cx="2744090" cy="1287099"/>
            <a:chOff x="0" y="0"/>
            <a:chExt cx="791071" cy="3710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1071" cy="371047"/>
            </a:xfrm>
            <a:custGeom>
              <a:avLst/>
              <a:gdLst/>
              <a:ahLst/>
              <a:cxnLst/>
              <a:rect l="l" t="t" r="r" b="b"/>
              <a:pathLst>
                <a:path w="791071" h="371047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719631" y="702808"/>
            <a:ext cx="2491063" cy="849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59440" y="464982"/>
            <a:ext cx="7091567" cy="9364818"/>
          </a:xfrm>
          <a:custGeom>
            <a:avLst/>
            <a:gdLst/>
            <a:ahLst/>
            <a:cxnLst/>
            <a:rect l="l" t="t" r="r" b="b"/>
            <a:pathLst>
              <a:path w="7091567" h="9364818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222" r="-49222"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1064240" y="7715250"/>
            <a:ext cx="6483975" cy="1764811"/>
            <a:chOff x="0" y="0"/>
            <a:chExt cx="994424" cy="2706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4424" cy="270663"/>
            </a:xfrm>
            <a:custGeom>
              <a:avLst/>
              <a:gdLst/>
              <a:ahLst/>
              <a:cxnLst/>
              <a:rect l="l" t="t" r="r" b="b"/>
              <a:pathLst>
                <a:path w="994424" h="270663">
                  <a:moveTo>
                    <a:pt x="11940" y="0"/>
                  </a:moveTo>
                  <a:lnTo>
                    <a:pt x="982484" y="0"/>
                  </a:lnTo>
                  <a:cubicBezTo>
                    <a:pt x="985650" y="0"/>
                    <a:pt x="988688" y="1258"/>
                    <a:pt x="990927" y="3497"/>
                  </a:cubicBezTo>
                  <a:cubicBezTo>
                    <a:pt x="993166" y="5736"/>
                    <a:pt x="994424" y="8773"/>
                    <a:pt x="994424" y="11940"/>
                  </a:cubicBezTo>
                  <a:lnTo>
                    <a:pt x="994424" y="258723"/>
                  </a:lnTo>
                  <a:cubicBezTo>
                    <a:pt x="994424" y="265317"/>
                    <a:pt x="989078" y="270663"/>
                    <a:pt x="982484" y="270663"/>
                  </a:cubicBezTo>
                  <a:lnTo>
                    <a:pt x="11940" y="270663"/>
                  </a:lnTo>
                  <a:cubicBezTo>
                    <a:pt x="5346" y="270663"/>
                    <a:pt x="0" y="265317"/>
                    <a:pt x="0" y="258723"/>
                  </a:cubicBezTo>
                  <a:lnTo>
                    <a:pt x="0" y="11940"/>
                  </a:lnTo>
                  <a:cubicBezTo>
                    <a:pt x="0" y="8773"/>
                    <a:pt x="1258" y="5736"/>
                    <a:pt x="3497" y="3497"/>
                  </a:cubicBezTo>
                  <a:cubicBezTo>
                    <a:pt x="5736" y="1258"/>
                    <a:pt x="8773" y="0"/>
                    <a:pt x="11940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94424" cy="299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04959" y="703025"/>
            <a:ext cx="5686393" cy="651350"/>
          </a:xfrm>
          <a:custGeom>
            <a:avLst/>
            <a:gdLst/>
            <a:ahLst/>
            <a:cxnLst/>
            <a:rect l="l" t="t" r="r" b="b"/>
            <a:pathLst>
              <a:path w="5686393" h="651350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7" name="Group 7"/>
          <p:cNvGrpSpPr/>
          <p:nvPr/>
        </p:nvGrpSpPr>
        <p:grpSpPr>
          <a:xfrm>
            <a:off x="457200" y="2159508"/>
            <a:ext cx="9815450" cy="7670292"/>
            <a:chOff x="0" y="0"/>
            <a:chExt cx="1505360" cy="11763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5360" cy="1176365"/>
            </a:xfrm>
            <a:custGeom>
              <a:avLst/>
              <a:gdLst/>
              <a:ahLst/>
              <a:cxnLst/>
              <a:rect l="l" t="t" r="r" b="b"/>
              <a:pathLst>
                <a:path w="1505360" h="1176365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568855"/>
            <a:ext cx="9356519" cy="133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 b="1" spc="43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Trening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003811"/>
            <a:ext cx="995934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spc="13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samskipnaden.no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28560" y="464982"/>
            <a:ext cx="2744090" cy="1287099"/>
            <a:chOff x="0" y="0"/>
            <a:chExt cx="791071" cy="3710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1071" cy="371047"/>
            </a:xfrm>
            <a:custGeom>
              <a:avLst/>
              <a:gdLst/>
              <a:ahLst/>
              <a:cxnLst/>
              <a:rect l="l" t="t" r="r" b="b"/>
              <a:pathLst>
                <a:path w="791071" h="371047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719631" y="702808"/>
            <a:ext cx="2491063" cy="849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56180" y="5473718"/>
            <a:ext cx="595129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b="1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Klippekort</a:t>
            </a:r>
            <a:r>
              <a:rPr lang="en-US" sz="3549" spc="17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(10/20)</a:t>
            </a:r>
          </a:p>
          <a:p>
            <a:pPr algn="l">
              <a:lnSpc>
                <a:spcPts val="3012"/>
              </a:lnSpc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Tilgjengelig i Tromsø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33777" y="4202071"/>
            <a:ext cx="5072986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b="1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Drop-in</a:t>
            </a:r>
          </a:p>
          <a:p>
            <a:pPr algn="l">
              <a:lnSpc>
                <a:spcPts val="3012"/>
              </a:lnSpc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Tilgjengelig i Narvik og Tromsø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33777" y="6745366"/>
            <a:ext cx="4669994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b="1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Ukesmedlemskap</a:t>
            </a:r>
          </a:p>
          <a:p>
            <a:pPr algn="l">
              <a:lnSpc>
                <a:spcPts val="2879"/>
              </a:lnSpc>
            </a:pPr>
            <a:r>
              <a:rPr lang="en-US" sz="240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Tilgjengelig i Alta, Narvik og Tromsø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6546" y="427726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Freeform 20"/>
          <p:cNvSpPr/>
          <p:nvPr/>
        </p:nvSpPr>
        <p:spPr>
          <a:xfrm>
            <a:off x="1186546" y="6803630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1" name="Freeform 21"/>
          <p:cNvSpPr/>
          <p:nvPr/>
        </p:nvSpPr>
        <p:spPr>
          <a:xfrm>
            <a:off x="1186546" y="554039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2" name="TextBox 22"/>
          <p:cNvSpPr txBox="1"/>
          <p:nvPr/>
        </p:nvSpPr>
        <p:spPr>
          <a:xfrm>
            <a:off x="11517332" y="7921381"/>
            <a:ext cx="5741968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1"/>
              </a:lnSpc>
            </a:pPr>
            <a:r>
              <a:rPr lang="en-US" sz="3959" b="1" spc="19">
                <a:solidFill>
                  <a:srgbClr val="E5EE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Kraft er studentenes</a:t>
            </a:r>
          </a:p>
          <a:p>
            <a:pPr algn="l">
              <a:lnSpc>
                <a:spcPts val="4751"/>
              </a:lnSpc>
              <a:spcBef>
                <a:spcPct val="0"/>
              </a:spcBef>
            </a:pPr>
            <a:r>
              <a:rPr lang="en-US" sz="3959" b="1" spc="19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rimeligste treningstilbud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3679" t="-46425" r="-12685" b="-3341"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457827" y="4314806"/>
            <a:ext cx="17372973" cy="5514994"/>
            <a:chOff x="0" y="0"/>
            <a:chExt cx="3720060" cy="1180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0060" cy="1180921"/>
            </a:xfrm>
            <a:custGeom>
              <a:avLst/>
              <a:gdLst/>
              <a:ahLst/>
              <a:cxnLst/>
              <a:rect l="l" t="t" r="r" b="b"/>
              <a:pathLst>
                <a:path w="3720060" h="1180921">
                  <a:moveTo>
                    <a:pt x="4456" y="0"/>
                  </a:moveTo>
                  <a:lnTo>
                    <a:pt x="3715603" y="0"/>
                  </a:lnTo>
                  <a:cubicBezTo>
                    <a:pt x="3716785" y="0"/>
                    <a:pt x="3717919" y="470"/>
                    <a:pt x="3718754" y="1305"/>
                  </a:cubicBezTo>
                  <a:cubicBezTo>
                    <a:pt x="3719590" y="2141"/>
                    <a:pt x="3720060" y="3274"/>
                    <a:pt x="3720060" y="4456"/>
                  </a:cubicBezTo>
                  <a:lnTo>
                    <a:pt x="3720060" y="1176465"/>
                  </a:lnTo>
                  <a:cubicBezTo>
                    <a:pt x="3720060" y="1177647"/>
                    <a:pt x="3719590" y="1178780"/>
                    <a:pt x="3718754" y="1179616"/>
                  </a:cubicBezTo>
                  <a:cubicBezTo>
                    <a:pt x="3717919" y="1180451"/>
                    <a:pt x="3716785" y="1180921"/>
                    <a:pt x="3715603" y="1180921"/>
                  </a:cubicBezTo>
                  <a:lnTo>
                    <a:pt x="4456" y="1180921"/>
                  </a:lnTo>
                  <a:cubicBezTo>
                    <a:pt x="3274" y="1180921"/>
                    <a:pt x="2141" y="1180451"/>
                    <a:pt x="1305" y="1179616"/>
                  </a:cubicBezTo>
                  <a:cubicBezTo>
                    <a:pt x="470" y="1178780"/>
                    <a:pt x="0" y="1177647"/>
                    <a:pt x="0" y="1176465"/>
                  </a:cubicBezTo>
                  <a:lnTo>
                    <a:pt x="0" y="4456"/>
                  </a:lnTo>
                  <a:cubicBezTo>
                    <a:pt x="0" y="3274"/>
                    <a:pt x="470" y="2141"/>
                    <a:pt x="1305" y="1305"/>
                  </a:cubicBezTo>
                  <a:cubicBezTo>
                    <a:pt x="2141" y="470"/>
                    <a:pt x="3274" y="0"/>
                    <a:pt x="4456" y="0"/>
                  </a:cubicBezTo>
                  <a:close/>
                </a:path>
              </a:pathLst>
            </a:custGeom>
            <a:solidFill>
              <a:srgbClr val="AFC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20060" cy="1209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85343" y="4991100"/>
            <a:ext cx="5732549" cy="4199108"/>
            <a:chOff x="0" y="0"/>
            <a:chExt cx="875681" cy="6414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5681" cy="641438"/>
            </a:xfrm>
            <a:custGeom>
              <a:avLst/>
              <a:gdLst/>
              <a:ahLst/>
              <a:cxnLst/>
              <a:rect l="l" t="t" r="r" b="b"/>
              <a:pathLst>
                <a:path w="875681" h="641438">
                  <a:moveTo>
                    <a:pt x="13505" y="0"/>
                  </a:moveTo>
                  <a:lnTo>
                    <a:pt x="862175" y="0"/>
                  </a:lnTo>
                  <a:cubicBezTo>
                    <a:pt x="869634" y="0"/>
                    <a:pt x="875681" y="6046"/>
                    <a:pt x="875681" y="13505"/>
                  </a:cubicBezTo>
                  <a:lnTo>
                    <a:pt x="875681" y="627933"/>
                  </a:lnTo>
                  <a:cubicBezTo>
                    <a:pt x="875681" y="635392"/>
                    <a:pt x="869634" y="641438"/>
                    <a:pt x="862175" y="641438"/>
                  </a:cubicBezTo>
                  <a:lnTo>
                    <a:pt x="13505" y="641438"/>
                  </a:lnTo>
                  <a:cubicBezTo>
                    <a:pt x="9923" y="641438"/>
                    <a:pt x="6488" y="640016"/>
                    <a:pt x="3956" y="637483"/>
                  </a:cubicBezTo>
                  <a:cubicBezTo>
                    <a:pt x="1423" y="634950"/>
                    <a:pt x="0" y="631515"/>
                    <a:pt x="0" y="627933"/>
                  </a:cubicBezTo>
                  <a:lnTo>
                    <a:pt x="0" y="13505"/>
                  </a:lnTo>
                  <a:cubicBezTo>
                    <a:pt x="0" y="6046"/>
                    <a:pt x="6046" y="0"/>
                    <a:pt x="13505" y="0"/>
                  </a:cubicBezTo>
                  <a:close/>
                </a:path>
              </a:pathLst>
            </a:custGeom>
            <a:solidFill>
              <a:srgbClr val="D8E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75681" cy="670013"/>
            </a:xfrm>
            <a:prstGeom prst="rect">
              <a:avLst/>
            </a:prstGeom>
          </p:spPr>
          <p:txBody>
            <a:bodyPr lIns="119181" tIns="119181" rIns="119181" bIns="119181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91490" y="8020371"/>
            <a:ext cx="7797326" cy="57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7"/>
              </a:lnSpc>
            </a:pPr>
            <a:r>
              <a:rPr lang="en-US" sz="3364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Inkludert i ditt studentabonnement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780692" y="619708"/>
            <a:ext cx="957215" cy="817984"/>
          </a:xfrm>
          <a:custGeom>
            <a:avLst/>
            <a:gdLst/>
            <a:ahLst/>
            <a:cxnLst/>
            <a:rect l="l" t="t" r="r" b="b"/>
            <a:pathLst>
              <a:path w="957215" h="817984">
                <a:moveTo>
                  <a:pt x="0" y="0"/>
                </a:moveTo>
                <a:lnTo>
                  <a:pt x="957216" y="0"/>
                </a:lnTo>
                <a:lnTo>
                  <a:pt x="957216" y="817984"/>
                </a:lnTo>
                <a:lnTo>
                  <a:pt x="0" y="817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1028700" y="7857768"/>
            <a:ext cx="965928" cy="965928"/>
          </a:xfrm>
          <a:custGeom>
            <a:avLst/>
            <a:gdLst/>
            <a:ahLst/>
            <a:cxnLst/>
            <a:rect l="l" t="t" r="r" b="b"/>
            <a:pathLst>
              <a:path w="965928" h="965928">
                <a:moveTo>
                  <a:pt x="0" y="0"/>
                </a:moveTo>
                <a:lnTo>
                  <a:pt x="965928" y="0"/>
                </a:lnTo>
                <a:lnTo>
                  <a:pt x="965928" y="965928"/>
                </a:lnTo>
                <a:lnTo>
                  <a:pt x="0" y="965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TextBox 12"/>
          <p:cNvSpPr txBox="1"/>
          <p:nvPr/>
        </p:nvSpPr>
        <p:spPr>
          <a:xfrm>
            <a:off x="15618515" y="8886825"/>
            <a:ext cx="396929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spc="8">
                <a:solidFill>
                  <a:srgbClr val="E5EEFF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fra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153025"/>
            <a:ext cx="9856549" cy="260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4"/>
              </a:lnSpc>
            </a:pPr>
            <a:r>
              <a:rPr lang="en-US" sz="3624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Studenter som har et løpende medlemskap på Kraft har mulighet til å benytte seg av </a:t>
            </a:r>
            <a:r>
              <a:rPr lang="en-US" sz="3624" b="1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gjestetrening</a:t>
            </a:r>
            <a:r>
              <a:rPr lang="en-US" sz="3624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 </a:t>
            </a:r>
            <a:r>
              <a:rPr lang="en-US" sz="3624" b="1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hos følgende samskipnader nasjonalt:</a:t>
            </a:r>
          </a:p>
          <a:p>
            <a:pPr algn="l">
              <a:lnSpc>
                <a:spcPts val="5074"/>
              </a:lnSpc>
            </a:pPr>
            <a:endParaRPr lang="en-US" sz="3624" b="1">
              <a:solidFill>
                <a:srgbClr val="050C4B"/>
              </a:solidFill>
              <a:latin typeface="Neue Haas Grotesk Display Pro Bold"/>
              <a:ea typeface="Neue Haas Grotesk Display Pro Bold"/>
              <a:cs typeface="Neue Haas Grotesk Display Pro Bold"/>
              <a:sym typeface="Neue Haas Grotesk Display Pr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545656" y="5200640"/>
            <a:ext cx="5206047" cy="364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779" lvl="1" indent="-281890" algn="l">
              <a:lnSpc>
                <a:spcPts val="3655"/>
              </a:lnSpc>
              <a:buFont typeface="Arial"/>
              <a:buChar char="•"/>
            </a:pPr>
            <a:r>
              <a:rPr lang="en-US" sz="2611" b="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SiO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(Oslo)</a:t>
            </a:r>
          </a:p>
          <a:p>
            <a:pPr marL="563779" lvl="1" indent="-281890" algn="l">
              <a:lnSpc>
                <a:spcPts val="3655"/>
              </a:lnSpc>
              <a:buFont typeface="Arial"/>
              <a:buChar char="•"/>
            </a:pPr>
            <a:r>
              <a:rPr lang="en-US" sz="2611" b="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Sammen 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(Bergen, Vestlandet)</a:t>
            </a:r>
          </a:p>
          <a:p>
            <a:pPr marL="563779" lvl="1" indent="-281890" algn="l">
              <a:lnSpc>
                <a:spcPts val="3655"/>
              </a:lnSpc>
              <a:buFont typeface="Arial"/>
              <a:buChar char="•"/>
            </a:pPr>
            <a:r>
              <a:rPr lang="en-US" sz="2611" b="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SiT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(Trondheim)</a:t>
            </a:r>
          </a:p>
          <a:p>
            <a:pPr marL="563779" lvl="1" indent="-281890" algn="l">
              <a:lnSpc>
                <a:spcPts val="3655"/>
              </a:lnSpc>
              <a:buFont typeface="Arial"/>
              <a:buChar char="•"/>
            </a:pPr>
            <a:r>
              <a:rPr lang="en-US" sz="2611" b="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SIS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(Stavanger)</a:t>
            </a:r>
          </a:p>
          <a:p>
            <a:pPr marL="563779" lvl="1" indent="-281890" algn="l">
              <a:lnSpc>
                <a:spcPts val="3655"/>
              </a:lnSpc>
              <a:buFont typeface="Arial"/>
              <a:buChar char="•"/>
            </a:pPr>
            <a:r>
              <a:rPr lang="en-US" sz="2611" b="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SiÅs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(Ås)</a:t>
            </a:r>
          </a:p>
          <a:p>
            <a:pPr marL="563779" lvl="1" indent="-281890" algn="l">
              <a:lnSpc>
                <a:spcPts val="3655"/>
              </a:lnSpc>
              <a:buFont typeface="Arial"/>
              <a:buChar char="•"/>
            </a:pPr>
            <a:r>
              <a:rPr lang="en-US" sz="2611" b="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SiA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(Agder)</a:t>
            </a:r>
          </a:p>
          <a:p>
            <a:pPr marL="563779" lvl="1" indent="-281890" algn="l">
              <a:lnSpc>
                <a:spcPts val="3655"/>
              </a:lnSpc>
              <a:buFont typeface="Arial"/>
              <a:buChar char="•"/>
            </a:pPr>
            <a:r>
              <a:rPr lang="en-US" sz="2611" b="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SSIN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(Innlandet)</a:t>
            </a:r>
          </a:p>
          <a:p>
            <a:pPr marL="563779" lvl="1" indent="-281890" algn="l">
              <a:lnSpc>
                <a:spcPts val="3655"/>
              </a:lnSpc>
              <a:buFont typeface="Arial"/>
              <a:buChar char="•"/>
            </a:pPr>
            <a:r>
              <a:rPr lang="en-US" sz="2611" b="1">
                <a:solidFill>
                  <a:srgbClr val="050C4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NAS</a:t>
            </a:r>
            <a:r>
              <a:rPr lang="en-US" sz="2611">
                <a:solidFill>
                  <a:srgbClr val="050C4B"/>
                </a:solidFill>
                <a:latin typeface="Open Sans"/>
                <a:ea typeface="Open Sans"/>
                <a:cs typeface="Open Sans"/>
                <a:sym typeface="Open Sans"/>
              </a:rPr>
              <a:t> (Alta, Narvik, Tromsø)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7200" y="464008"/>
            <a:ext cx="4197688" cy="1703767"/>
            <a:chOff x="0" y="0"/>
            <a:chExt cx="1608398" cy="6528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08398" cy="652820"/>
            </a:xfrm>
            <a:custGeom>
              <a:avLst/>
              <a:gdLst/>
              <a:ahLst/>
              <a:cxnLst/>
              <a:rect l="l" t="t" r="r" b="b"/>
              <a:pathLst>
                <a:path w="1608398" h="652820">
                  <a:moveTo>
                    <a:pt x="18443" y="0"/>
                  </a:moveTo>
                  <a:lnTo>
                    <a:pt x="1589955" y="0"/>
                  </a:lnTo>
                  <a:cubicBezTo>
                    <a:pt x="1594846" y="0"/>
                    <a:pt x="1599537" y="1943"/>
                    <a:pt x="1602996" y="5402"/>
                  </a:cubicBezTo>
                  <a:cubicBezTo>
                    <a:pt x="1606455" y="8861"/>
                    <a:pt x="1608398" y="13552"/>
                    <a:pt x="1608398" y="18443"/>
                  </a:cubicBezTo>
                  <a:lnTo>
                    <a:pt x="1608398" y="634377"/>
                  </a:lnTo>
                  <a:cubicBezTo>
                    <a:pt x="1608398" y="639268"/>
                    <a:pt x="1606455" y="643960"/>
                    <a:pt x="1602996" y="647418"/>
                  </a:cubicBezTo>
                  <a:cubicBezTo>
                    <a:pt x="1599537" y="650877"/>
                    <a:pt x="1594846" y="652820"/>
                    <a:pt x="1589955" y="652820"/>
                  </a:cubicBezTo>
                  <a:lnTo>
                    <a:pt x="18443" y="652820"/>
                  </a:lnTo>
                  <a:cubicBezTo>
                    <a:pt x="13552" y="652820"/>
                    <a:pt x="8861" y="650877"/>
                    <a:pt x="5402" y="647418"/>
                  </a:cubicBezTo>
                  <a:cubicBezTo>
                    <a:pt x="1943" y="643960"/>
                    <a:pt x="0" y="639268"/>
                    <a:pt x="0" y="634377"/>
                  </a:cubicBezTo>
                  <a:lnTo>
                    <a:pt x="0" y="18443"/>
                  </a:lnTo>
                  <a:cubicBezTo>
                    <a:pt x="0" y="13552"/>
                    <a:pt x="1943" y="8861"/>
                    <a:pt x="5402" y="5402"/>
                  </a:cubicBezTo>
                  <a:cubicBezTo>
                    <a:pt x="8861" y="1943"/>
                    <a:pt x="13552" y="0"/>
                    <a:pt x="1844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608398" cy="681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60425" y="1237648"/>
            <a:ext cx="4197688" cy="597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4590" b="1" dirty="0" err="1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Gjestetrening</a:t>
            </a:r>
            <a:endParaRPr lang="en-US" sz="4590" b="1" dirty="0">
              <a:solidFill>
                <a:srgbClr val="8AABFF"/>
              </a:solidFill>
              <a:latin typeface="Neue Haas Grotesk Display Pro Bold"/>
              <a:ea typeface="Neue Haas Grotesk Display Pro Bold"/>
              <a:cs typeface="Neue Haas Grotesk Display Pro Bold"/>
              <a:sym typeface="Neue Haas Grotesk Display Pr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60424" y="876300"/>
            <a:ext cx="3201975" cy="338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05"/>
              </a:lnSpc>
            </a:pPr>
            <a:r>
              <a:rPr lang="en-US" sz="2605" b="1" dirty="0" err="1">
                <a:solidFill>
                  <a:srgbClr val="8AAB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Fleksible</a:t>
            </a:r>
            <a:r>
              <a:rPr lang="en-US" sz="2605" b="1" dirty="0">
                <a:solidFill>
                  <a:srgbClr val="8AAB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 </a:t>
            </a:r>
            <a:r>
              <a:rPr lang="en-US" sz="2605" b="1" dirty="0" err="1">
                <a:solidFill>
                  <a:srgbClr val="8AABFF"/>
                </a:solidFill>
                <a:latin typeface="Neue Haas Grotesk Display Pro Medium"/>
                <a:ea typeface="Neue Haas Grotesk Display Pro Medium"/>
                <a:cs typeface="Neue Haas Grotesk Display Pro Medium"/>
                <a:sym typeface="Neue Haas Grotesk Display Pro Medium"/>
              </a:rPr>
              <a:t>tilbud</a:t>
            </a:r>
            <a:endParaRPr lang="en-US" sz="2605" b="1" dirty="0">
              <a:solidFill>
                <a:srgbClr val="8AABFF"/>
              </a:solidFill>
              <a:latin typeface="Neue Haas Grotesk Display Pro Medium"/>
              <a:ea typeface="Neue Haas Grotesk Display Pro Medium"/>
              <a:cs typeface="Neue Haas Grotesk Display Pro Medium"/>
              <a:sym typeface="Neue Haas Grotesk Display Pr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59440" y="464982"/>
            <a:ext cx="7091567" cy="9364818"/>
          </a:xfrm>
          <a:custGeom>
            <a:avLst/>
            <a:gdLst/>
            <a:ahLst/>
            <a:cxnLst/>
            <a:rect l="l" t="t" r="r" b="b"/>
            <a:pathLst>
              <a:path w="7091567" h="9364818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29" b="-6829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404959" y="703025"/>
            <a:ext cx="5686393" cy="651350"/>
          </a:xfrm>
          <a:custGeom>
            <a:avLst/>
            <a:gdLst/>
            <a:ahLst/>
            <a:cxnLst/>
            <a:rect l="l" t="t" r="r" b="b"/>
            <a:pathLst>
              <a:path w="5686393" h="651350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4" name="Group 4"/>
          <p:cNvGrpSpPr/>
          <p:nvPr/>
        </p:nvGrpSpPr>
        <p:grpSpPr>
          <a:xfrm>
            <a:off x="457200" y="2159508"/>
            <a:ext cx="9815450" cy="7670292"/>
            <a:chOff x="0" y="0"/>
            <a:chExt cx="1505360" cy="11763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05360" cy="1176365"/>
            </a:xfrm>
            <a:custGeom>
              <a:avLst/>
              <a:gdLst/>
              <a:ahLst/>
              <a:cxnLst/>
              <a:rect l="l" t="t" r="r" b="b"/>
              <a:pathLst>
                <a:path w="1505360" h="1176365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546792"/>
            <a:ext cx="9356519" cy="133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9"/>
              </a:lnSpc>
            </a:pPr>
            <a:r>
              <a:rPr lang="en-US" sz="8799" b="1" spc="43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Helsetilbud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08640" y="4199057"/>
            <a:ext cx="733536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3350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Digitalt samtaletilbud 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Book en gratis samtale via nett eller telefon med en av våre psykologer, samtaleterapeuter eller rådgivere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528560" y="464982"/>
            <a:ext cx="2744090" cy="1287099"/>
            <a:chOff x="0" y="0"/>
            <a:chExt cx="791071" cy="3710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91071" cy="371047"/>
            </a:xfrm>
            <a:custGeom>
              <a:avLst/>
              <a:gdLst/>
              <a:ahLst/>
              <a:cxnLst/>
              <a:rect l="l" t="t" r="r" b="b"/>
              <a:pathLst>
                <a:path w="791071" h="371047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719631" y="702808"/>
            <a:ext cx="2491063" cy="849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08640" y="5848350"/>
            <a:ext cx="3939939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b="1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Sexolog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Gratis samtaletilbud med vår sexolog via telefon og video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08640" y="7562850"/>
            <a:ext cx="5636462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549" b="1" spc="1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Studenterspør.no </a:t>
            </a:r>
          </a:p>
          <a:p>
            <a:pPr algn="l">
              <a:lnSpc>
                <a:spcPts val="3012"/>
              </a:lnSpc>
              <a:spcBef>
                <a:spcPct val="0"/>
              </a:spcBef>
            </a:pPr>
            <a:r>
              <a:rPr lang="en-US" sz="2510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Anonym og gratis spørretjeneste på nett.  Få svar fra helsepersonell og fagfolk.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42657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6" name="Freeform 16"/>
          <p:cNvSpPr/>
          <p:nvPr/>
        </p:nvSpPr>
        <p:spPr>
          <a:xfrm>
            <a:off x="1028700" y="7629525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Freeform 17"/>
          <p:cNvSpPr/>
          <p:nvPr/>
        </p:nvSpPr>
        <p:spPr>
          <a:xfrm>
            <a:off x="1028700" y="595429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59440" y="464982"/>
            <a:ext cx="7091567" cy="9364818"/>
          </a:xfrm>
          <a:custGeom>
            <a:avLst/>
            <a:gdLst/>
            <a:ahLst/>
            <a:cxnLst/>
            <a:rect l="l" t="t" r="r" b="b"/>
            <a:pathLst>
              <a:path w="7091567" h="9364818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29" b="-6829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404959" y="703025"/>
            <a:ext cx="5686393" cy="651350"/>
          </a:xfrm>
          <a:custGeom>
            <a:avLst/>
            <a:gdLst/>
            <a:ahLst/>
            <a:cxnLst/>
            <a:rect l="l" t="t" r="r" b="b"/>
            <a:pathLst>
              <a:path w="5686393" h="651350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4" name="Group 4"/>
          <p:cNvGrpSpPr/>
          <p:nvPr/>
        </p:nvGrpSpPr>
        <p:grpSpPr>
          <a:xfrm>
            <a:off x="457200" y="2159508"/>
            <a:ext cx="9815450" cy="7670292"/>
            <a:chOff x="0" y="0"/>
            <a:chExt cx="1505360" cy="11763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05360" cy="1176365"/>
            </a:xfrm>
            <a:custGeom>
              <a:avLst/>
              <a:gdLst/>
              <a:ahLst/>
              <a:cxnLst/>
              <a:rect l="l" t="t" r="r" b="b"/>
              <a:pathLst>
                <a:path w="1505360" h="1176365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528560" y="464982"/>
            <a:ext cx="2744090" cy="1287099"/>
            <a:chOff x="0" y="0"/>
            <a:chExt cx="791071" cy="3710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1071" cy="371047"/>
            </a:xfrm>
            <a:custGeom>
              <a:avLst/>
              <a:gdLst/>
              <a:ahLst/>
              <a:cxnLst/>
              <a:rect l="l" t="t" r="r" b="b"/>
              <a:pathLst>
                <a:path w="791071" h="371047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4041529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1028700" y="767055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TextBox 12"/>
          <p:cNvSpPr txBox="1"/>
          <p:nvPr/>
        </p:nvSpPr>
        <p:spPr>
          <a:xfrm>
            <a:off x="1028700" y="2562225"/>
            <a:ext cx="9356519" cy="113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b="1" spc="3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Et sosialt studentliv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5123" y="3974854"/>
            <a:ext cx="6162904" cy="132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Digital rådgiving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Studentliv tilbyr gratis rådgiving til deg som er med i, eller ønsker å starte en studentforening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19631" y="702808"/>
            <a:ext cx="2491063" cy="849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85123" y="5660388"/>
            <a:ext cx="5834508" cy="169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Midler til sosiale tiltak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På samskipnaden.no finner du informasjon om støtteordninger for grupper, foreninger og andre sosiale tiltak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5123" y="7603879"/>
            <a:ext cx="7867416" cy="132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Kalenderen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Skal du på samling eller innom campus? Sjekk ut aktiviteter og kurs i kalenderen i appen eller på samkipnaden.no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8700" y="572706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59440" y="464982"/>
            <a:ext cx="7091567" cy="9364818"/>
          </a:xfrm>
          <a:custGeom>
            <a:avLst/>
            <a:gdLst/>
            <a:ahLst/>
            <a:cxnLst/>
            <a:rect l="l" t="t" r="r" b="b"/>
            <a:pathLst>
              <a:path w="7091567" h="9364818">
                <a:moveTo>
                  <a:pt x="0" y="0"/>
                </a:moveTo>
                <a:lnTo>
                  <a:pt x="7091567" y="0"/>
                </a:lnTo>
                <a:lnTo>
                  <a:pt x="7091567" y="9364818"/>
                </a:lnTo>
                <a:lnTo>
                  <a:pt x="0" y="9364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5" b="-54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404959" y="703025"/>
            <a:ext cx="5686393" cy="651350"/>
          </a:xfrm>
          <a:custGeom>
            <a:avLst/>
            <a:gdLst/>
            <a:ahLst/>
            <a:cxnLst/>
            <a:rect l="l" t="t" r="r" b="b"/>
            <a:pathLst>
              <a:path w="5686393" h="651350">
                <a:moveTo>
                  <a:pt x="0" y="0"/>
                </a:moveTo>
                <a:lnTo>
                  <a:pt x="5686394" y="0"/>
                </a:lnTo>
                <a:lnTo>
                  <a:pt x="5686394" y="651350"/>
                </a:lnTo>
                <a:lnTo>
                  <a:pt x="0" y="65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4" name="Group 4"/>
          <p:cNvGrpSpPr/>
          <p:nvPr/>
        </p:nvGrpSpPr>
        <p:grpSpPr>
          <a:xfrm>
            <a:off x="457200" y="2159508"/>
            <a:ext cx="9815450" cy="7670292"/>
            <a:chOff x="0" y="0"/>
            <a:chExt cx="1505360" cy="11763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05360" cy="1176365"/>
            </a:xfrm>
            <a:custGeom>
              <a:avLst/>
              <a:gdLst/>
              <a:ahLst/>
              <a:cxnLst/>
              <a:rect l="l" t="t" r="r" b="b"/>
              <a:pathLst>
                <a:path w="1505360" h="1176365">
                  <a:moveTo>
                    <a:pt x="7887" y="0"/>
                  </a:moveTo>
                  <a:lnTo>
                    <a:pt x="1497473" y="0"/>
                  </a:lnTo>
                  <a:cubicBezTo>
                    <a:pt x="1499565" y="0"/>
                    <a:pt x="1501571" y="831"/>
                    <a:pt x="1503050" y="2310"/>
                  </a:cubicBezTo>
                  <a:cubicBezTo>
                    <a:pt x="1504529" y="3789"/>
                    <a:pt x="1505360" y="5796"/>
                    <a:pt x="1505360" y="7887"/>
                  </a:cubicBezTo>
                  <a:lnTo>
                    <a:pt x="1505360" y="1168478"/>
                  </a:lnTo>
                  <a:cubicBezTo>
                    <a:pt x="1505360" y="1170570"/>
                    <a:pt x="1504529" y="1172576"/>
                    <a:pt x="1503050" y="1174055"/>
                  </a:cubicBezTo>
                  <a:cubicBezTo>
                    <a:pt x="1501571" y="1175534"/>
                    <a:pt x="1499565" y="1176365"/>
                    <a:pt x="1497473" y="1176365"/>
                  </a:cubicBezTo>
                  <a:lnTo>
                    <a:pt x="7887" y="1176365"/>
                  </a:lnTo>
                  <a:cubicBezTo>
                    <a:pt x="3531" y="1176365"/>
                    <a:pt x="0" y="1172834"/>
                    <a:pt x="0" y="1168478"/>
                  </a:cubicBezTo>
                  <a:lnTo>
                    <a:pt x="0" y="7887"/>
                  </a:lnTo>
                  <a:cubicBezTo>
                    <a:pt x="0" y="5796"/>
                    <a:pt x="831" y="3789"/>
                    <a:pt x="2310" y="2310"/>
                  </a:cubicBezTo>
                  <a:cubicBezTo>
                    <a:pt x="3789" y="831"/>
                    <a:pt x="5796" y="0"/>
                    <a:pt x="7887" y="0"/>
                  </a:cubicBezTo>
                  <a:close/>
                </a:path>
              </a:pathLst>
            </a:custGeom>
            <a:solidFill>
              <a:srgbClr val="AFC6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505360" cy="1204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528560" y="464982"/>
            <a:ext cx="2744090" cy="1287099"/>
            <a:chOff x="0" y="0"/>
            <a:chExt cx="791071" cy="3710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1071" cy="371047"/>
            </a:xfrm>
            <a:custGeom>
              <a:avLst/>
              <a:gdLst/>
              <a:ahLst/>
              <a:cxnLst/>
              <a:rect l="l" t="t" r="r" b="b"/>
              <a:pathLst>
                <a:path w="791071" h="371047">
                  <a:moveTo>
                    <a:pt x="28213" y="0"/>
                  </a:moveTo>
                  <a:lnTo>
                    <a:pt x="762858" y="0"/>
                  </a:lnTo>
                  <a:cubicBezTo>
                    <a:pt x="778439" y="0"/>
                    <a:pt x="791071" y="12631"/>
                    <a:pt x="791071" y="28213"/>
                  </a:cubicBezTo>
                  <a:lnTo>
                    <a:pt x="791071" y="342834"/>
                  </a:lnTo>
                  <a:cubicBezTo>
                    <a:pt x="791071" y="358416"/>
                    <a:pt x="778439" y="371047"/>
                    <a:pt x="762858" y="371047"/>
                  </a:cubicBezTo>
                  <a:lnTo>
                    <a:pt x="28213" y="371047"/>
                  </a:lnTo>
                  <a:cubicBezTo>
                    <a:pt x="12631" y="371047"/>
                    <a:pt x="0" y="358416"/>
                    <a:pt x="0" y="342834"/>
                  </a:cubicBezTo>
                  <a:lnTo>
                    <a:pt x="0" y="28213"/>
                  </a:lnTo>
                  <a:cubicBezTo>
                    <a:pt x="0" y="12631"/>
                    <a:pt x="12631" y="0"/>
                    <a:pt x="28213" y="0"/>
                  </a:cubicBezTo>
                  <a:close/>
                </a:path>
              </a:pathLst>
            </a:custGeom>
            <a:solidFill>
              <a:srgbClr val="050C4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91071" cy="399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4184775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1028700" y="736575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>
            <a:off x="1028700" y="596302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529812" h="529812">
                <a:moveTo>
                  <a:pt x="0" y="0"/>
                </a:moveTo>
                <a:lnTo>
                  <a:pt x="529812" y="0"/>
                </a:lnTo>
                <a:lnTo>
                  <a:pt x="529812" y="529812"/>
                </a:lnTo>
                <a:lnTo>
                  <a:pt x="0" y="52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TextBox 13"/>
          <p:cNvSpPr txBox="1"/>
          <p:nvPr/>
        </p:nvSpPr>
        <p:spPr>
          <a:xfrm>
            <a:off x="1028700" y="2562225"/>
            <a:ext cx="9356519" cy="113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7400" b="1" spc="37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Samskipnaden app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85123" y="4118100"/>
            <a:ext cx="7867416" cy="132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Student- og apptilbud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I tillegg til faste studenttilbud på våre serveringssteder har vi kampanjetilbud for både studenter og andre appbrukere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19631" y="702808"/>
            <a:ext cx="2491063" cy="849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FFFF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Fleksible</a:t>
            </a:r>
          </a:p>
          <a:p>
            <a:pPr algn="l">
              <a:lnSpc>
                <a:spcPts val="3066"/>
              </a:lnSpc>
            </a:pPr>
            <a:r>
              <a:rPr lang="en-US" sz="3066" b="1" spc="15">
                <a:solidFill>
                  <a:srgbClr val="8AABFF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studenttilbud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5123" y="5896346"/>
            <a:ext cx="7621983" cy="94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Aktuelle nyheter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I appen får du oversikt over aktuelle nyheter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5123" y="7299079"/>
            <a:ext cx="6166907" cy="132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3352" b="1" spc="16">
                <a:solidFill>
                  <a:srgbClr val="050C4B"/>
                </a:solidFill>
                <a:latin typeface="Neue Haas Grotesk Display Pro Bold"/>
                <a:ea typeface="Neue Haas Grotesk Display Pro Bold"/>
                <a:cs typeface="Neue Haas Grotesk Display Pro Bold"/>
                <a:sym typeface="Neue Haas Grotesk Display Pro Bold"/>
              </a:rPr>
              <a:t>Kalenderen</a:t>
            </a:r>
          </a:p>
          <a:p>
            <a:pPr algn="l">
              <a:lnSpc>
                <a:spcPts val="3016"/>
              </a:lnSpc>
              <a:spcBef>
                <a:spcPct val="0"/>
              </a:spcBef>
            </a:pPr>
            <a:r>
              <a:rPr lang="en-US" sz="2513" spc="12">
                <a:solidFill>
                  <a:srgbClr val="050C4B"/>
                </a:solidFill>
                <a:latin typeface="Neue Haas Grotesk Display Pro"/>
                <a:ea typeface="Neue Haas Grotesk Display Pro"/>
                <a:cs typeface="Neue Haas Grotesk Display Pro"/>
                <a:sym typeface="Neue Haas Grotesk Display Pro"/>
              </a:rPr>
              <a:t>Skal du på samling eller innom campus? Sjekk ut aktiviteter og kurs i kalenderen i appen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386</Words>
  <Application>Microsoft Macintosh PowerPoint</Application>
  <PresentationFormat>Egendefinert</PresentationFormat>
  <Paragraphs>82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7" baseType="lpstr">
      <vt:lpstr>Open Sans Bold</vt:lpstr>
      <vt:lpstr>Open Sans</vt:lpstr>
      <vt:lpstr>Neue Haas Grotesk Display Pro Medium</vt:lpstr>
      <vt:lpstr>Arial</vt:lpstr>
      <vt:lpstr>Neue Haas Grotesk Display Pro Bold</vt:lpstr>
      <vt:lpstr>Calibri</vt:lpstr>
      <vt:lpstr>Neue Haas Grotesk Display Pro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Fleksible studenttilbud - Info presentasjon Narvik</dc:title>
  <cp:lastModifiedBy>Nina Bellika</cp:lastModifiedBy>
  <cp:revision>2</cp:revision>
  <dcterms:created xsi:type="dcterms:W3CDTF">2006-08-16T00:00:00Z</dcterms:created>
  <dcterms:modified xsi:type="dcterms:W3CDTF">2026-04-09T14:25:21Z</dcterms:modified>
  <dc:identifier>DAHGKkBWgIQ</dc:identifier>
</cp:coreProperties>
</file>