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18288000" cy="10287000"/>
  <p:notesSz cx="6858000" cy="9144000"/>
  <p:embeddedFontLst>
    <p:embeddedFont>
      <p:font typeface="Neue Haas Grotesk Display Pro Bold" charset="1" panose="020D0804030502050203"/>
      <p:regular r:id="rId15"/>
    </p:embeddedFont>
    <p:embeddedFont>
      <p:font typeface="Neue Haas Grotesk Display Pro Medium" charset="1" panose="020D0604030502050203"/>
      <p:regular r:id="rId16"/>
    </p:embeddedFont>
    <p:embeddedFont>
      <p:font typeface="Neue Haas Grotesk Display Pro" charset="1" panose="020D0504030502050203"/>
      <p:regular r:id="rId17"/>
    </p:embeddedFont>
    <p:embeddedFont>
      <p:font typeface="Open Sans Bold" charset="1" panose="020B0806030504020204"/>
      <p:regular r:id="rId18"/>
    </p:embeddedFont>
    <p:embeddedFont>
      <p:font typeface="Open Sans" charset="1" panose="020B0606030504020204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8E6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144000" y="464982"/>
            <a:ext cx="8686800" cy="9364818"/>
          </a:xfrm>
          <a:custGeom>
            <a:avLst/>
            <a:gdLst/>
            <a:ahLst/>
            <a:cxnLst/>
            <a:rect r="r" b="b" t="t" l="l"/>
            <a:pathLst>
              <a:path h="9364818" w="8686800">
                <a:moveTo>
                  <a:pt x="0" y="0"/>
                </a:moveTo>
                <a:lnTo>
                  <a:pt x="8686800" y="0"/>
                </a:lnTo>
                <a:lnTo>
                  <a:pt x="8686800" y="9364818"/>
                </a:lnTo>
                <a:lnTo>
                  <a:pt x="0" y="93648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001" t="0" r="-31001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57200" y="3229903"/>
            <a:ext cx="8334568" cy="6599897"/>
            <a:chOff x="0" y="0"/>
            <a:chExt cx="1278243" cy="101220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278243" cy="1012202"/>
            </a:xfrm>
            <a:custGeom>
              <a:avLst/>
              <a:gdLst/>
              <a:ahLst/>
              <a:cxnLst/>
              <a:rect r="r" b="b" t="t" l="l"/>
              <a:pathLst>
                <a:path h="1012202" w="1278243">
                  <a:moveTo>
                    <a:pt x="9289" y="0"/>
                  </a:moveTo>
                  <a:lnTo>
                    <a:pt x="1268954" y="0"/>
                  </a:lnTo>
                  <a:cubicBezTo>
                    <a:pt x="1274084" y="0"/>
                    <a:pt x="1278243" y="4159"/>
                    <a:pt x="1278243" y="9289"/>
                  </a:cubicBezTo>
                  <a:lnTo>
                    <a:pt x="1278243" y="1002913"/>
                  </a:lnTo>
                  <a:cubicBezTo>
                    <a:pt x="1278243" y="1008044"/>
                    <a:pt x="1274084" y="1012202"/>
                    <a:pt x="1268954" y="1012202"/>
                  </a:cubicBezTo>
                  <a:lnTo>
                    <a:pt x="9289" y="1012202"/>
                  </a:lnTo>
                  <a:cubicBezTo>
                    <a:pt x="4159" y="1012202"/>
                    <a:pt x="0" y="1008044"/>
                    <a:pt x="0" y="1002913"/>
                  </a:cubicBezTo>
                  <a:lnTo>
                    <a:pt x="0" y="9289"/>
                  </a:lnTo>
                  <a:cubicBezTo>
                    <a:pt x="0" y="4159"/>
                    <a:pt x="4159" y="0"/>
                    <a:pt x="9289" y="0"/>
                  </a:cubicBezTo>
                  <a:close/>
                </a:path>
              </a:pathLst>
            </a:custGeom>
            <a:solidFill>
              <a:srgbClr val="AFC6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1278243" cy="10407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3633724" y="457200"/>
            <a:ext cx="5158044" cy="2419350"/>
            <a:chOff x="0" y="0"/>
            <a:chExt cx="791071" cy="37104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91071" cy="371047"/>
            </a:xfrm>
            <a:custGeom>
              <a:avLst/>
              <a:gdLst/>
              <a:ahLst/>
              <a:cxnLst/>
              <a:rect r="r" b="b" t="t" l="l"/>
              <a:pathLst>
                <a:path h="371047" w="791071">
                  <a:moveTo>
                    <a:pt x="15009" y="0"/>
                  </a:moveTo>
                  <a:lnTo>
                    <a:pt x="776061" y="0"/>
                  </a:lnTo>
                  <a:cubicBezTo>
                    <a:pt x="780042" y="0"/>
                    <a:pt x="783860" y="1581"/>
                    <a:pt x="786675" y="4396"/>
                  </a:cubicBezTo>
                  <a:cubicBezTo>
                    <a:pt x="789489" y="7211"/>
                    <a:pt x="791071" y="11029"/>
                    <a:pt x="791071" y="15009"/>
                  </a:cubicBezTo>
                  <a:lnTo>
                    <a:pt x="791071" y="356038"/>
                  </a:lnTo>
                  <a:cubicBezTo>
                    <a:pt x="791071" y="360018"/>
                    <a:pt x="789489" y="363836"/>
                    <a:pt x="786675" y="366651"/>
                  </a:cubicBezTo>
                  <a:cubicBezTo>
                    <a:pt x="783860" y="369466"/>
                    <a:pt x="780042" y="371047"/>
                    <a:pt x="776061" y="371047"/>
                  </a:cubicBezTo>
                  <a:lnTo>
                    <a:pt x="15009" y="371047"/>
                  </a:lnTo>
                  <a:cubicBezTo>
                    <a:pt x="11029" y="371047"/>
                    <a:pt x="7211" y="369466"/>
                    <a:pt x="4396" y="366651"/>
                  </a:cubicBezTo>
                  <a:cubicBezTo>
                    <a:pt x="1581" y="363836"/>
                    <a:pt x="0" y="360018"/>
                    <a:pt x="0" y="356038"/>
                  </a:cubicBezTo>
                  <a:lnTo>
                    <a:pt x="0" y="15009"/>
                  </a:lnTo>
                  <a:cubicBezTo>
                    <a:pt x="0" y="11029"/>
                    <a:pt x="1581" y="7211"/>
                    <a:pt x="4396" y="4396"/>
                  </a:cubicBezTo>
                  <a:cubicBezTo>
                    <a:pt x="7211" y="1581"/>
                    <a:pt x="11029" y="0"/>
                    <a:pt x="15009" y="0"/>
                  </a:cubicBezTo>
                  <a:close/>
                </a:path>
              </a:pathLst>
            </a:custGeom>
            <a:solidFill>
              <a:srgbClr val="050C4B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791071" cy="3996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457200" y="464982"/>
            <a:ext cx="942729" cy="805605"/>
          </a:xfrm>
          <a:custGeom>
            <a:avLst/>
            <a:gdLst/>
            <a:ahLst/>
            <a:cxnLst/>
            <a:rect r="r" b="b" t="t" l="l"/>
            <a:pathLst>
              <a:path h="805605" w="942729">
                <a:moveTo>
                  <a:pt x="0" y="0"/>
                </a:moveTo>
                <a:lnTo>
                  <a:pt x="942729" y="0"/>
                </a:lnTo>
                <a:lnTo>
                  <a:pt x="942729" y="805605"/>
                </a:lnTo>
                <a:lnTo>
                  <a:pt x="0" y="8056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28700" y="3229903"/>
            <a:ext cx="5751030" cy="27070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799"/>
              </a:lnSpc>
            </a:pPr>
            <a:r>
              <a:rPr lang="en-US" b="true" sz="17799" spc="88">
                <a:solidFill>
                  <a:srgbClr val="050C4B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28%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5669046"/>
            <a:ext cx="7916644" cy="13220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98"/>
              </a:lnSpc>
            </a:pPr>
            <a:r>
              <a:rPr lang="en-US" sz="4798" spc="23" b="true">
                <a:solidFill>
                  <a:srgbClr val="050C4B"/>
                </a:solidFill>
                <a:latin typeface="Neue Haas Grotesk Display Pro Medium"/>
                <a:ea typeface="Neue Haas Grotesk Display Pro Medium"/>
                <a:cs typeface="Neue Haas Grotesk Display Pro Medium"/>
                <a:sym typeface="Neue Haas Grotesk Display Pro Medium"/>
              </a:rPr>
              <a:t>av alle studenter har en fleksibel studiehverdag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992880" y="904240"/>
            <a:ext cx="4682431" cy="15964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63"/>
              </a:lnSpc>
            </a:pPr>
            <a:r>
              <a:rPr lang="en-US" sz="5763" spc="28" b="true">
                <a:solidFill>
                  <a:srgbClr val="FFFFFF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Fleksible</a:t>
            </a:r>
          </a:p>
          <a:p>
            <a:pPr algn="l">
              <a:lnSpc>
                <a:spcPts val="5763"/>
              </a:lnSpc>
            </a:pPr>
            <a:r>
              <a:rPr lang="en-US" sz="5763" spc="28" b="true">
                <a:solidFill>
                  <a:srgbClr val="8AABFF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studenttilbud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5692694" y="7643594"/>
            <a:ext cx="2371640" cy="2419739"/>
            <a:chOff x="0" y="0"/>
            <a:chExt cx="750167" cy="765382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750167" cy="765382"/>
            </a:xfrm>
            <a:custGeom>
              <a:avLst/>
              <a:gdLst/>
              <a:ahLst/>
              <a:cxnLst/>
              <a:rect r="r" b="b" t="t" l="l"/>
              <a:pathLst>
                <a:path h="765382" w="750167">
                  <a:moveTo>
                    <a:pt x="32644" y="0"/>
                  </a:moveTo>
                  <a:lnTo>
                    <a:pt x="717524" y="0"/>
                  </a:lnTo>
                  <a:cubicBezTo>
                    <a:pt x="735552" y="0"/>
                    <a:pt x="750167" y="14615"/>
                    <a:pt x="750167" y="32644"/>
                  </a:cubicBezTo>
                  <a:lnTo>
                    <a:pt x="750167" y="732738"/>
                  </a:lnTo>
                  <a:cubicBezTo>
                    <a:pt x="750167" y="741396"/>
                    <a:pt x="746728" y="749699"/>
                    <a:pt x="740606" y="755821"/>
                  </a:cubicBezTo>
                  <a:cubicBezTo>
                    <a:pt x="734484" y="761943"/>
                    <a:pt x="726181" y="765382"/>
                    <a:pt x="717524" y="765382"/>
                  </a:cubicBezTo>
                  <a:lnTo>
                    <a:pt x="32644" y="765382"/>
                  </a:lnTo>
                  <a:cubicBezTo>
                    <a:pt x="23986" y="765382"/>
                    <a:pt x="15683" y="761943"/>
                    <a:pt x="9561" y="755821"/>
                  </a:cubicBezTo>
                  <a:cubicBezTo>
                    <a:pt x="3439" y="749699"/>
                    <a:pt x="0" y="741396"/>
                    <a:pt x="0" y="732738"/>
                  </a:cubicBezTo>
                  <a:lnTo>
                    <a:pt x="0" y="32644"/>
                  </a:lnTo>
                  <a:cubicBezTo>
                    <a:pt x="0" y="23986"/>
                    <a:pt x="3439" y="15683"/>
                    <a:pt x="9561" y="9561"/>
                  </a:cubicBezTo>
                  <a:cubicBezTo>
                    <a:pt x="15683" y="3439"/>
                    <a:pt x="23986" y="0"/>
                    <a:pt x="32644" y="0"/>
                  </a:cubicBezTo>
                  <a:close/>
                </a:path>
              </a:pathLst>
            </a:custGeom>
            <a:solidFill>
              <a:srgbClr val="D8E6FF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28575"/>
              <a:ext cx="750167" cy="7939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pic>
        <p:nvPicPr>
          <p:cNvPr name="Picture 16" id="16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15906533" y="7875325"/>
            <a:ext cx="2099201" cy="2099201"/>
          </a:xfrm>
          <a:prstGeom prst="rect">
            <a:avLst/>
          </a:prstGeom>
        </p:spPr>
      </p:pic>
      <p:sp>
        <p:nvSpPr>
          <p:cNvPr name="TextBox 17" id="17"/>
          <p:cNvSpPr txBox="true"/>
          <p:nvPr/>
        </p:nvSpPr>
        <p:spPr>
          <a:xfrm rot="0">
            <a:off x="1028700" y="9003811"/>
            <a:ext cx="9959340" cy="476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799" spc="13">
                <a:solidFill>
                  <a:srgbClr val="050C4B"/>
                </a:solidFill>
                <a:latin typeface="Neue Haas Grotesk Display Pro"/>
                <a:ea typeface="Neue Haas Grotesk Display Pro"/>
                <a:cs typeface="Neue Haas Grotesk Display Pro"/>
                <a:sym typeface="Neue Haas Grotesk Display Pro"/>
              </a:rPr>
              <a:t>samskipnaden.no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28700" y="7219678"/>
            <a:ext cx="7328157" cy="15128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59"/>
              </a:lnSpc>
            </a:pPr>
            <a:r>
              <a:rPr lang="en-US" sz="3298" spc="16">
                <a:solidFill>
                  <a:srgbClr val="050C4B"/>
                </a:solidFill>
                <a:latin typeface="Neue Haas Grotesk Display Pro"/>
                <a:ea typeface="Neue Haas Grotesk Display Pro"/>
                <a:cs typeface="Neue Haas Grotesk Display Pro"/>
                <a:sym typeface="Neue Haas Grotesk Display Pro"/>
              </a:rPr>
              <a:t>Samskipnaden har tilbud tilpasset deg som studerer nettbasert, samlingsbasert, deltid, eller utenfor campus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E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759440" y="464982"/>
            <a:ext cx="7091567" cy="9364818"/>
          </a:xfrm>
          <a:custGeom>
            <a:avLst/>
            <a:gdLst/>
            <a:ahLst/>
            <a:cxnLst/>
            <a:rect r="r" b="b" t="t" l="l"/>
            <a:pathLst>
              <a:path h="9364818" w="7091567">
                <a:moveTo>
                  <a:pt x="0" y="0"/>
                </a:moveTo>
                <a:lnTo>
                  <a:pt x="7091567" y="0"/>
                </a:lnTo>
                <a:lnTo>
                  <a:pt x="7091567" y="9364818"/>
                </a:lnTo>
                <a:lnTo>
                  <a:pt x="0" y="93648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222" t="0" r="-4922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414884" y="7410450"/>
            <a:ext cx="5780678" cy="1764811"/>
            <a:chOff x="0" y="0"/>
            <a:chExt cx="886562" cy="27066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86562" cy="270663"/>
            </a:xfrm>
            <a:custGeom>
              <a:avLst/>
              <a:gdLst/>
              <a:ahLst/>
              <a:cxnLst/>
              <a:rect r="r" b="b" t="t" l="l"/>
              <a:pathLst>
                <a:path h="270663" w="886562">
                  <a:moveTo>
                    <a:pt x="13393" y="0"/>
                  </a:moveTo>
                  <a:lnTo>
                    <a:pt x="873169" y="0"/>
                  </a:lnTo>
                  <a:cubicBezTo>
                    <a:pt x="876721" y="0"/>
                    <a:pt x="880127" y="1411"/>
                    <a:pt x="882639" y="3923"/>
                  </a:cubicBezTo>
                  <a:cubicBezTo>
                    <a:pt x="885151" y="6434"/>
                    <a:pt x="886562" y="9841"/>
                    <a:pt x="886562" y="13393"/>
                  </a:cubicBezTo>
                  <a:lnTo>
                    <a:pt x="886562" y="257270"/>
                  </a:lnTo>
                  <a:cubicBezTo>
                    <a:pt x="886562" y="264667"/>
                    <a:pt x="880566" y="270663"/>
                    <a:pt x="873169" y="270663"/>
                  </a:cubicBezTo>
                  <a:lnTo>
                    <a:pt x="13393" y="270663"/>
                  </a:lnTo>
                  <a:cubicBezTo>
                    <a:pt x="5996" y="270663"/>
                    <a:pt x="0" y="264667"/>
                    <a:pt x="0" y="257270"/>
                  </a:cubicBezTo>
                  <a:lnTo>
                    <a:pt x="0" y="13393"/>
                  </a:lnTo>
                  <a:cubicBezTo>
                    <a:pt x="0" y="5996"/>
                    <a:pt x="5996" y="0"/>
                    <a:pt x="13393" y="0"/>
                  </a:cubicBezTo>
                  <a:close/>
                </a:path>
              </a:pathLst>
            </a:custGeom>
            <a:solidFill>
              <a:srgbClr val="050C4B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886562" cy="2992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404959" y="703025"/>
            <a:ext cx="5686393" cy="651350"/>
          </a:xfrm>
          <a:custGeom>
            <a:avLst/>
            <a:gdLst/>
            <a:ahLst/>
            <a:cxnLst/>
            <a:rect r="r" b="b" t="t" l="l"/>
            <a:pathLst>
              <a:path h="651350" w="5686393">
                <a:moveTo>
                  <a:pt x="0" y="0"/>
                </a:moveTo>
                <a:lnTo>
                  <a:pt x="5686394" y="0"/>
                </a:lnTo>
                <a:lnTo>
                  <a:pt x="5686394" y="651350"/>
                </a:lnTo>
                <a:lnTo>
                  <a:pt x="0" y="6513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457200" y="2159508"/>
            <a:ext cx="9815450" cy="7670292"/>
            <a:chOff x="0" y="0"/>
            <a:chExt cx="1505360" cy="117636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505360" cy="1176365"/>
            </a:xfrm>
            <a:custGeom>
              <a:avLst/>
              <a:gdLst/>
              <a:ahLst/>
              <a:cxnLst/>
              <a:rect r="r" b="b" t="t" l="l"/>
              <a:pathLst>
                <a:path h="1176365" w="1505360">
                  <a:moveTo>
                    <a:pt x="7887" y="0"/>
                  </a:moveTo>
                  <a:lnTo>
                    <a:pt x="1497473" y="0"/>
                  </a:lnTo>
                  <a:cubicBezTo>
                    <a:pt x="1499565" y="0"/>
                    <a:pt x="1501571" y="831"/>
                    <a:pt x="1503050" y="2310"/>
                  </a:cubicBezTo>
                  <a:cubicBezTo>
                    <a:pt x="1504529" y="3789"/>
                    <a:pt x="1505360" y="5796"/>
                    <a:pt x="1505360" y="7887"/>
                  </a:cubicBezTo>
                  <a:lnTo>
                    <a:pt x="1505360" y="1168478"/>
                  </a:lnTo>
                  <a:cubicBezTo>
                    <a:pt x="1505360" y="1170570"/>
                    <a:pt x="1504529" y="1172576"/>
                    <a:pt x="1503050" y="1174055"/>
                  </a:cubicBezTo>
                  <a:cubicBezTo>
                    <a:pt x="1501571" y="1175534"/>
                    <a:pt x="1499565" y="1176365"/>
                    <a:pt x="1497473" y="1176365"/>
                  </a:cubicBezTo>
                  <a:lnTo>
                    <a:pt x="7887" y="1176365"/>
                  </a:lnTo>
                  <a:cubicBezTo>
                    <a:pt x="3531" y="1176365"/>
                    <a:pt x="0" y="1172834"/>
                    <a:pt x="0" y="1168478"/>
                  </a:cubicBezTo>
                  <a:lnTo>
                    <a:pt x="0" y="7887"/>
                  </a:lnTo>
                  <a:cubicBezTo>
                    <a:pt x="0" y="5796"/>
                    <a:pt x="831" y="3789"/>
                    <a:pt x="2310" y="2310"/>
                  </a:cubicBezTo>
                  <a:cubicBezTo>
                    <a:pt x="3789" y="831"/>
                    <a:pt x="5796" y="0"/>
                    <a:pt x="7887" y="0"/>
                  </a:cubicBezTo>
                  <a:close/>
                </a:path>
              </a:pathLst>
            </a:custGeom>
            <a:solidFill>
              <a:srgbClr val="AFC6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28575"/>
              <a:ext cx="1505360" cy="120494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028700" y="2395859"/>
            <a:ext cx="9356519" cy="13379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99"/>
              </a:lnSpc>
            </a:pPr>
            <a:r>
              <a:rPr lang="en-US" sz="8799" spc="43" b="true">
                <a:solidFill>
                  <a:srgbClr val="050C4B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Studentbolig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833239" y="4228954"/>
            <a:ext cx="6912582" cy="16255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53"/>
              </a:lnSpc>
            </a:pPr>
            <a:r>
              <a:rPr lang="en-US" sz="3460" spc="17" b="true">
                <a:solidFill>
                  <a:srgbClr val="050C4B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Kortidsleie  i Alta og Narvik</a:t>
            </a:r>
          </a:p>
          <a:p>
            <a:pPr algn="l">
              <a:lnSpc>
                <a:spcPts val="4153"/>
              </a:lnSpc>
            </a:pPr>
            <a:r>
              <a:rPr lang="en-US" sz="3460" spc="17">
                <a:solidFill>
                  <a:srgbClr val="050C4B"/>
                </a:solidFill>
                <a:latin typeface="Neue Haas Grotesk Display Pro"/>
                <a:ea typeface="Neue Haas Grotesk Display Pro"/>
                <a:cs typeface="Neue Haas Grotesk Display Pro"/>
                <a:sym typeface="Neue Haas Grotesk Display Pro"/>
              </a:rPr>
              <a:t>Rimelig og praktisk overnatting </a:t>
            </a:r>
          </a:p>
          <a:p>
            <a:pPr algn="l">
              <a:lnSpc>
                <a:spcPts val="4153"/>
              </a:lnSpc>
              <a:spcBef>
                <a:spcPct val="0"/>
              </a:spcBef>
            </a:pPr>
            <a:r>
              <a:rPr lang="en-US" sz="3460" spc="17">
                <a:solidFill>
                  <a:srgbClr val="050C4B"/>
                </a:solidFill>
                <a:latin typeface="Neue Haas Grotesk Display Pro"/>
                <a:ea typeface="Neue Haas Grotesk Display Pro"/>
                <a:cs typeface="Neue Haas Grotesk Display Pro"/>
                <a:sym typeface="Neue Haas Grotesk Display Pro"/>
              </a:rPr>
              <a:t>under samling eller på reise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9003811"/>
            <a:ext cx="9959340" cy="476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799" spc="13">
                <a:solidFill>
                  <a:srgbClr val="050C4B"/>
                </a:solidFill>
                <a:latin typeface="Neue Haas Grotesk Display Pro"/>
                <a:ea typeface="Neue Haas Grotesk Display Pro"/>
                <a:cs typeface="Neue Haas Grotesk Display Pro"/>
                <a:sym typeface="Neue Haas Grotesk Display Pro"/>
              </a:rPr>
              <a:t>samskipnaden.no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855762" y="6134100"/>
            <a:ext cx="7288238" cy="16255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53"/>
              </a:lnSpc>
            </a:pPr>
            <a:r>
              <a:rPr lang="en-US" sz="3460" spc="17" b="true">
                <a:solidFill>
                  <a:srgbClr val="050C4B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Langtidsleie</a:t>
            </a:r>
          </a:p>
          <a:p>
            <a:pPr algn="l">
              <a:lnSpc>
                <a:spcPts val="4153"/>
              </a:lnSpc>
              <a:spcBef>
                <a:spcPct val="0"/>
              </a:spcBef>
            </a:pPr>
            <a:r>
              <a:rPr lang="en-US" sz="3460" spc="17">
                <a:solidFill>
                  <a:srgbClr val="050C4B"/>
                </a:solidFill>
                <a:latin typeface="Neue Haas Grotesk Display Pro"/>
                <a:ea typeface="Neue Haas Grotesk Display Pro"/>
                <a:cs typeface="Neue Haas Grotesk Display Pro"/>
                <a:sym typeface="Neue Haas Grotesk Display Pro"/>
              </a:rPr>
              <a:t>Søk studentbolig for langtidsleie i Alta, Harstad, Narvik og Tromsø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7528560" y="464982"/>
            <a:ext cx="2744090" cy="1287099"/>
            <a:chOff x="0" y="0"/>
            <a:chExt cx="791071" cy="371047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791071" cy="371047"/>
            </a:xfrm>
            <a:custGeom>
              <a:avLst/>
              <a:gdLst/>
              <a:ahLst/>
              <a:cxnLst/>
              <a:rect r="r" b="b" t="t" l="l"/>
              <a:pathLst>
                <a:path h="371047" w="791071">
                  <a:moveTo>
                    <a:pt x="28213" y="0"/>
                  </a:moveTo>
                  <a:lnTo>
                    <a:pt x="762858" y="0"/>
                  </a:lnTo>
                  <a:cubicBezTo>
                    <a:pt x="778439" y="0"/>
                    <a:pt x="791071" y="12631"/>
                    <a:pt x="791071" y="28213"/>
                  </a:cubicBezTo>
                  <a:lnTo>
                    <a:pt x="791071" y="342834"/>
                  </a:lnTo>
                  <a:cubicBezTo>
                    <a:pt x="791071" y="358416"/>
                    <a:pt x="778439" y="371047"/>
                    <a:pt x="762858" y="371047"/>
                  </a:cubicBezTo>
                  <a:lnTo>
                    <a:pt x="28213" y="371047"/>
                  </a:lnTo>
                  <a:cubicBezTo>
                    <a:pt x="12631" y="371047"/>
                    <a:pt x="0" y="358416"/>
                    <a:pt x="0" y="342834"/>
                  </a:cubicBezTo>
                  <a:lnTo>
                    <a:pt x="0" y="28213"/>
                  </a:lnTo>
                  <a:cubicBezTo>
                    <a:pt x="0" y="12631"/>
                    <a:pt x="12631" y="0"/>
                    <a:pt x="28213" y="0"/>
                  </a:cubicBezTo>
                  <a:close/>
                </a:path>
              </a:pathLst>
            </a:custGeom>
            <a:solidFill>
              <a:srgbClr val="050C4B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28575"/>
              <a:ext cx="791071" cy="3996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7719631" y="702808"/>
            <a:ext cx="2491063" cy="8493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6"/>
              </a:lnSpc>
            </a:pPr>
            <a:r>
              <a:rPr lang="en-US" sz="3066" spc="15" b="true">
                <a:solidFill>
                  <a:srgbClr val="FFFFFF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Fleksible</a:t>
            </a:r>
          </a:p>
          <a:p>
            <a:pPr algn="l">
              <a:lnSpc>
                <a:spcPts val="3066"/>
              </a:lnSpc>
            </a:pPr>
            <a:r>
              <a:rPr lang="en-US" sz="3066" spc="15" b="true">
                <a:solidFill>
                  <a:srgbClr val="8AABFF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studenttilbud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1027044" y="4211653"/>
            <a:ext cx="605662" cy="605662"/>
          </a:xfrm>
          <a:custGeom>
            <a:avLst/>
            <a:gdLst/>
            <a:ahLst/>
            <a:cxnLst/>
            <a:rect r="r" b="b" t="t" l="l"/>
            <a:pathLst>
              <a:path h="605662" w="605662">
                <a:moveTo>
                  <a:pt x="0" y="0"/>
                </a:moveTo>
                <a:lnTo>
                  <a:pt x="605662" y="0"/>
                </a:lnTo>
                <a:lnTo>
                  <a:pt x="605662" y="605662"/>
                </a:lnTo>
                <a:lnTo>
                  <a:pt x="0" y="6056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028700" y="6200775"/>
            <a:ext cx="605662" cy="605662"/>
          </a:xfrm>
          <a:custGeom>
            <a:avLst/>
            <a:gdLst/>
            <a:ahLst/>
            <a:cxnLst/>
            <a:rect r="r" b="b" t="t" l="l"/>
            <a:pathLst>
              <a:path h="605662" w="605662">
                <a:moveTo>
                  <a:pt x="0" y="0"/>
                </a:moveTo>
                <a:lnTo>
                  <a:pt x="605662" y="0"/>
                </a:lnTo>
                <a:lnTo>
                  <a:pt x="605662" y="605662"/>
                </a:lnTo>
                <a:lnTo>
                  <a:pt x="0" y="6056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1681866" y="7681410"/>
            <a:ext cx="5881200" cy="1151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03"/>
              </a:lnSpc>
            </a:pPr>
            <a:r>
              <a:rPr lang="en-US" sz="3586" spc="17" b="true">
                <a:solidFill>
                  <a:srgbClr val="8AABFF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Bo godt, trygt og billig</a:t>
            </a:r>
            <a:r>
              <a:rPr lang="en-US" sz="3586" spc="17" b="true">
                <a:solidFill>
                  <a:srgbClr val="E5EEFF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 </a:t>
            </a:r>
            <a:r>
              <a:rPr lang="en-US" sz="3586" spc="17" b="true">
                <a:solidFill>
                  <a:srgbClr val="8AABFF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i </a:t>
            </a:r>
          </a:p>
          <a:p>
            <a:pPr algn="l">
              <a:lnSpc>
                <a:spcPts val="4303"/>
              </a:lnSpc>
              <a:spcBef>
                <a:spcPct val="0"/>
              </a:spcBef>
            </a:pPr>
            <a:r>
              <a:rPr lang="en-US" b="true" sz="3586" spc="17">
                <a:solidFill>
                  <a:srgbClr val="E5EEFF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våre</a:t>
            </a:r>
            <a:r>
              <a:rPr lang="en-US" b="true" sz="3586" spc="17">
                <a:solidFill>
                  <a:srgbClr val="E5EEFF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 studentboliger i Alta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E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E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759440" y="457200"/>
            <a:ext cx="7091567" cy="9364818"/>
          </a:xfrm>
          <a:custGeom>
            <a:avLst/>
            <a:gdLst/>
            <a:ahLst/>
            <a:cxnLst/>
            <a:rect r="r" b="b" t="t" l="l"/>
            <a:pathLst>
              <a:path h="9364818" w="7091567">
                <a:moveTo>
                  <a:pt x="0" y="0"/>
                </a:moveTo>
                <a:lnTo>
                  <a:pt x="7091567" y="0"/>
                </a:lnTo>
                <a:lnTo>
                  <a:pt x="7091567" y="9364818"/>
                </a:lnTo>
                <a:lnTo>
                  <a:pt x="0" y="93648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222" t="0" r="-4922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388370" y="7410450"/>
            <a:ext cx="5813500" cy="1764811"/>
            <a:chOff x="0" y="0"/>
            <a:chExt cx="891596" cy="27066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91596" cy="270663"/>
            </a:xfrm>
            <a:custGeom>
              <a:avLst/>
              <a:gdLst/>
              <a:ahLst/>
              <a:cxnLst/>
              <a:rect r="r" b="b" t="t" l="l"/>
              <a:pathLst>
                <a:path h="270663" w="891596">
                  <a:moveTo>
                    <a:pt x="13317" y="0"/>
                  </a:moveTo>
                  <a:lnTo>
                    <a:pt x="878278" y="0"/>
                  </a:lnTo>
                  <a:cubicBezTo>
                    <a:pt x="885633" y="0"/>
                    <a:pt x="891596" y="5962"/>
                    <a:pt x="891596" y="13317"/>
                  </a:cubicBezTo>
                  <a:lnTo>
                    <a:pt x="891596" y="257346"/>
                  </a:lnTo>
                  <a:cubicBezTo>
                    <a:pt x="891596" y="264700"/>
                    <a:pt x="885633" y="270663"/>
                    <a:pt x="878278" y="270663"/>
                  </a:cubicBezTo>
                  <a:lnTo>
                    <a:pt x="13317" y="270663"/>
                  </a:lnTo>
                  <a:cubicBezTo>
                    <a:pt x="5962" y="270663"/>
                    <a:pt x="0" y="264700"/>
                    <a:pt x="0" y="257346"/>
                  </a:cubicBezTo>
                  <a:lnTo>
                    <a:pt x="0" y="13317"/>
                  </a:lnTo>
                  <a:cubicBezTo>
                    <a:pt x="0" y="5962"/>
                    <a:pt x="5962" y="0"/>
                    <a:pt x="13317" y="0"/>
                  </a:cubicBezTo>
                  <a:close/>
                </a:path>
              </a:pathLst>
            </a:custGeom>
            <a:solidFill>
              <a:srgbClr val="050C4B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891596" cy="2992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404959" y="703025"/>
            <a:ext cx="5686393" cy="651350"/>
          </a:xfrm>
          <a:custGeom>
            <a:avLst/>
            <a:gdLst/>
            <a:ahLst/>
            <a:cxnLst/>
            <a:rect r="r" b="b" t="t" l="l"/>
            <a:pathLst>
              <a:path h="651350" w="5686393">
                <a:moveTo>
                  <a:pt x="0" y="0"/>
                </a:moveTo>
                <a:lnTo>
                  <a:pt x="5686394" y="0"/>
                </a:lnTo>
                <a:lnTo>
                  <a:pt x="5686394" y="651350"/>
                </a:lnTo>
                <a:lnTo>
                  <a:pt x="0" y="6513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457200" y="2159508"/>
            <a:ext cx="9815450" cy="7670292"/>
            <a:chOff x="0" y="0"/>
            <a:chExt cx="1505360" cy="117636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505360" cy="1176365"/>
            </a:xfrm>
            <a:custGeom>
              <a:avLst/>
              <a:gdLst/>
              <a:ahLst/>
              <a:cxnLst/>
              <a:rect r="r" b="b" t="t" l="l"/>
              <a:pathLst>
                <a:path h="1176365" w="1505360">
                  <a:moveTo>
                    <a:pt x="7887" y="0"/>
                  </a:moveTo>
                  <a:lnTo>
                    <a:pt x="1497473" y="0"/>
                  </a:lnTo>
                  <a:cubicBezTo>
                    <a:pt x="1499565" y="0"/>
                    <a:pt x="1501571" y="831"/>
                    <a:pt x="1503050" y="2310"/>
                  </a:cubicBezTo>
                  <a:cubicBezTo>
                    <a:pt x="1504529" y="3789"/>
                    <a:pt x="1505360" y="5796"/>
                    <a:pt x="1505360" y="7887"/>
                  </a:cubicBezTo>
                  <a:lnTo>
                    <a:pt x="1505360" y="1168478"/>
                  </a:lnTo>
                  <a:cubicBezTo>
                    <a:pt x="1505360" y="1170570"/>
                    <a:pt x="1504529" y="1172576"/>
                    <a:pt x="1503050" y="1174055"/>
                  </a:cubicBezTo>
                  <a:cubicBezTo>
                    <a:pt x="1501571" y="1175534"/>
                    <a:pt x="1499565" y="1176365"/>
                    <a:pt x="1497473" y="1176365"/>
                  </a:cubicBezTo>
                  <a:lnTo>
                    <a:pt x="7887" y="1176365"/>
                  </a:lnTo>
                  <a:cubicBezTo>
                    <a:pt x="3531" y="1176365"/>
                    <a:pt x="0" y="1172834"/>
                    <a:pt x="0" y="1168478"/>
                  </a:cubicBezTo>
                  <a:lnTo>
                    <a:pt x="0" y="7887"/>
                  </a:lnTo>
                  <a:cubicBezTo>
                    <a:pt x="0" y="5796"/>
                    <a:pt x="831" y="3789"/>
                    <a:pt x="2310" y="2310"/>
                  </a:cubicBezTo>
                  <a:cubicBezTo>
                    <a:pt x="3789" y="831"/>
                    <a:pt x="5796" y="0"/>
                    <a:pt x="7887" y="0"/>
                  </a:cubicBezTo>
                  <a:close/>
                </a:path>
              </a:pathLst>
            </a:custGeom>
            <a:solidFill>
              <a:srgbClr val="AFC6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28575"/>
              <a:ext cx="1505360" cy="120494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939648" y="2562225"/>
            <a:ext cx="8942534" cy="17766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40"/>
              </a:lnSpc>
            </a:pPr>
            <a:r>
              <a:rPr lang="en-US" sz="6340" spc="31" b="true">
                <a:solidFill>
                  <a:srgbClr val="050C4B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Fordeler med å velge studentbolig på samling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681866" y="7681410"/>
            <a:ext cx="5881200" cy="1151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03"/>
              </a:lnSpc>
            </a:pPr>
            <a:r>
              <a:rPr lang="en-US" sz="3586" spc="17" b="true">
                <a:solidFill>
                  <a:srgbClr val="8AABFF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Bo godt, trygt og billig</a:t>
            </a:r>
            <a:r>
              <a:rPr lang="en-US" sz="3586" spc="17" b="true">
                <a:solidFill>
                  <a:srgbClr val="E5EEFF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 </a:t>
            </a:r>
            <a:r>
              <a:rPr lang="en-US" sz="3586" spc="17" b="true">
                <a:solidFill>
                  <a:srgbClr val="8AABFF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i </a:t>
            </a:r>
          </a:p>
          <a:p>
            <a:pPr algn="l">
              <a:lnSpc>
                <a:spcPts val="4303"/>
              </a:lnSpc>
              <a:spcBef>
                <a:spcPct val="0"/>
              </a:spcBef>
            </a:pPr>
            <a:r>
              <a:rPr lang="en-US" b="true" sz="3586" spc="17">
                <a:solidFill>
                  <a:srgbClr val="E5EEFF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våre</a:t>
            </a:r>
            <a:r>
              <a:rPr lang="en-US" b="true" sz="3586" spc="17">
                <a:solidFill>
                  <a:srgbClr val="E5EEFF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 studentboliger i Alta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9003811"/>
            <a:ext cx="9959340" cy="476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799" spc="13">
                <a:solidFill>
                  <a:srgbClr val="050C4B"/>
                </a:solidFill>
                <a:latin typeface="Neue Haas Grotesk Display Pro"/>
                <a:ea typeface="Neue Haas Grotesk Display Pro"/>
                <a:cs typeface="Neue Haas Grotesk Display Pro"/>
                <a:sym typeface="Neue Haas Grotesk Display Pro"/>
              </a:rPr>
              <a:t>samskipnaden.no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7528560" y="464982"/>
            <a:ext cx="2744090" cy="1287099"/>
            <a:chOff x="0" y="0"/>
            <a:chExt cx="791071" cy="37104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791071" cy="371047"/>
            </a:xfrm>
            <a:custGeom>
              <a:avLst/>
              <a:gdLst/>
              <a:ahLst/>
              <a:cxnLst/>
              <a:rect r="r" b="b" t="t" l="l"/>
              <a:pathLst>
                <a:path h="371047" w="791071">
                  <a:moveTo>
                    <a:pt x="28213" y="0"/>
                  </a:moveTo>
                  <a:lnTo>
                    <a:pt x="762858" y="0"/>
                  </a:lnTo>
                  <a:cubicBezTo>
                    <a:pt x="778439" y="0"/>
                    <a:pt x="791071" y="12631"/>
                    <a:pt x="791071" y="28213"/>
                  </a:cubicBezTo>
                  <a:lnTo>
                    <a:pt x="791071" y="342834"/>
                  </a:lnTo>
                  <a:cubicBezTo>
                    <a:pt x="791071" y="358416"/>
                    <a:pt x="778439" y="371047"/>
                    <a:pt x="762858" y="371047"/>
                  </a:cubicBezTo>
                  <a:lnTo>
                    <a:pt x="28213" y="371047"/>
                  </a:lnTo>
                  <a:cubicBezTo>
                    <a:pt x="12631" y="371047"/>
                    <a:pt x="0" y="358416"/>
                    <a:pt x="0" y="342834"/>
                  </a:cubicBezTo>
                  <a:lnTo>
                    <a:pt x="0" y="28213"/>
                  </a:lnTo>
                  <a:cubicBezTo>
                    <a:pt x="0" y="12631"/>
                    <a:pt x="12631" y="0"/>
                    <a:pt x="28213" y="0"/>
                  </a:cubicBezTo>
                  <a:close/>
                </a:path>
              </a:pathLst>
            </a:custGeom>
            <a:solidFill>
              <a:srgbClr val="050C4B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28575"/>
              <a:ext cx="791071" cy="3996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7719631" y="702808"/>
            <a:ext cx="2491063" cy="8493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6"/>
              </a:lnSpc>
            </a:pPr>
            <a:r>
              <a:rPr lang="en-US" sz="3066" spc="15" b="true">
                <a:solidFill>
                  <a:srgbClr val="FFFFFF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Fleksible</a:t>
            </a:r>
          </a:p>
          <a:p>
            <a:pPr algn="l">
              <a:lnSpc>
                <a:spcPts val="3066"/>
              </a:lnSpc>
            </a:pPr>
            <a:r>
              <a:rPr lang="en-US" sz="3066" spc="15" b="true">
                <a:solidFill>
                  <a:srgbClr val="8AABFF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studenttilbud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939648" y="4464823"/>
            <a:ext cx="8863273" cy="4281266"/>
            <a:chOff x="0" y="0"/>
            <a:chExt cx="1353917" cy="653989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353917" cy="653989"/>
            </a:xfrm>
            <a:custGeom>
              <a:avLst/>
              <a:gdLst/>
              <a:ahLst/>
              <a:cxnLst/>
              <a:rect r="r" b="b" t="t" l="l"/>
              <a:pathLst>
                <a:path h="653989" w="1353917">
                  <a:moveTo>
                    <a:pt x="8735" y="0"/>
                  </a:moveTo>
                  <a:lnTo>
                    <a:pt x="1345182" y="0"/>
                  </a:lnTo>
                  <a:cubicBezTo>
                    <a:pt x="1350006" y="0"/>
                    <a:pt x="1353917" y="3911"/>
                    <a:pt x="1353917" y="8735"/>
                  </a:cubicBezTo>
                  <a:lnTo>
                    <a:pt x="1353917" y="645254"/>
                  </a:lnTo>
                  <a:cubicBezTo>
                    <a:pt x="1353917" y="650078"/>
                    <a:pt x="1350006" y="653989"/>
                    <a:pt x="1345182" y="653989"/>
                  </a:cubicBezTo>
                  <a:lnTo>
                    <a:pt x="8735" y="653989"/>
                  </a:lnTo>
                  <a:cubicBezTo>
                    <a:pt x="3911" y="653989"/>
                    <a:pt x="0" y="650078"/>
                    <a:pt x="0" y="645254"/>
                  </a:cubicBezTo>
                  <a:lnTo>
                    <a:pt x="0" y="8735"/>
                  </a:lnTo>
                  <a:cubicBezTo>
                    <a:pt x="0" y="3911"/>
                    <a:pt x="3911" y="0"/>
                    <a:pt x="8735" y="0"/>
                  </a:cubicBezTo>
                  <a:close/>
                </a:path>
              </a:pathLst>
            </a:custGeom>
            <a:solidFill>
              <a:srgbClr val="D8E6FF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28575"/>
              <a:ext cx="1353917" cy="682564"/>
            </a:xfrm>
            <a:prstGeom prst="rect">
              <a:avLst/>
            </a:prstGeom>
          </p:spPr>
          <p:txBody>
            <a:bodyPr anchor="ctr" rtlCol="false" tIns="119181" lIns="119181" bIns="119181" rIns="119181"/>
            <a:lstStyle/>
            <a:p>
              <a:pPr algn="ctr">
                <a:lnSpc>
                  <a:spcPts val="1959"/>
                </a:lnSpc>
              </a:pP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1118485" y="4793214"/>
            <a:ext cx="8319430" cy="3543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03284" indent="-351642" lvl="1">
              <a:lnSpc>
                <a:spcPts val="3908"/>
              </a:lnSpc>
              <a:buFont typeface="Arial"/>
              <a:buChar char="•"/>
            </a:pPr>
            <a:r>
              <a:rPr lang="en-US" b="true" sz="3257" spc="16">
                <a:solidFill>
                  <a:srgbClr val="050C4B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Billigere</a:t>
            </a:r>
            <a:r>
              <a:rPr lang="en-US" sz="3257" spc="16">
                <a:solidFill>
                  <a:srgbClr val="050C4B"/>
                </a:solidFill>
                <a:latin typeface="Neue Haas Grotesk Display Pro"/>
                <a:ea typeface="Neue Haas Grotesk Display Pro"/>
                <a:cs typeface="Neue Haas Grotesk Display Pro"/>
                <a:sym typeface="Neue Haas Grotesk Display Pro"/>
              </a:rPr>
              <a:t> enn hotell</a:t>
            </a:r>
          </a:p>
          <a:p>
            <a:pPr algn="l" marL="703284" indent="-351642" lvl="1">
              <a:lnSpc>
                <a:spcPts val="3908"/>
              </a:lnSpc>
              <a:buFont typeface="Arial"/>
              <a:buChar char="•"/>
            </a:pPr>
            <a:r>
              <a:rPr lang="en-US" b="true" sz="3257" spc="16">
                <a:solidFill>
                  <a:srgbClr val="050C4B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Kort vei </a:t>
            </a:r>
            <a:r>
              <a:rPr lang="en-US" sz="3257" spc="16">
                <a:solidFill>
                  <a:srgbClr val="050C4B"/>
                </a:solidFill>
                <a:latin typeface="Neue Haas Grotesk Display Pro"/>
                <a:ea typeface="Neue Haas Grotesk Display Pro"/>
                <a:cs typeface="Neue Haas Grotesk Display Pro"/>
                <a:sym typeface="Neue Haas Grotesk Display Pro"/>
              </a:rPr>
              <a:t>til campus</a:t>
            </a:r>
          </a:p>
          <a:p>
            <a:pPr algn="l" marL="703284" indent="-351642" lvl="1">
              <a:lnSpc>
                <a:spcPts val="3908"/>
              </a:lnSpc>
              <a:buFont typeface="Arial"/>
              <a:buChar char="•"/>
            </a:pPr>
            <a:r>
              <a:rPr lang="en-US" b="true" sz="3257" spc="16">
                <a:solidFill>
                  <a:srgbClr val="050C4B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Parkering</a:t>
            </a:r>
            <a:r>
              <a:rPr lang="en-US" sz="3257" spc="16">
                <a:solidFill>
                  <a:srgbClr val="050C4B"/>
                </a:solidFill>
                <a:latin typeface="Neue Haas Grotesk Display Pro"/>
                <a:ea typeface="Neue Haas Grotesk Display Pro"/>
                <a:cs typeface="Neue Haas Grotesk Display Pro"/>
                <a:sym typeface="Neue Haas Grotesk Display Pro"/>
              </a:rPr>
              <a:t> inkludert</a:t>
            </a:r>
          </a:p>
          <a:p>
            <a:pPr algn="l" marL="703284" indent="-351642" lvl="1">
              <a:lnSpc>
                <a:spcPts val="3908"/>
              </a:lnSpc>
              <a:buFont typeface="Arial"/>
              <a:buChar char="•"/>
            </a:pPr>
            <a:r>
              <a:rPr lang="en-US" b="true" sz="3257" spc="16">
                <a:solidFill>
                  <a:srgbClr val="050C4B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20%</a:t>
            </a:r>
            <a:r>
              <a:rPr lang="en-US" sz="3257" spc="16">
                <a:solidFill>
                  <a:srgbClr val="050C4B"/>
                </a:solidFill>
                <a:latin typeface="Neue Haas Grotesk Display Pro"/>
                <a:ea typeface="Neue Haas Grotesk Display Pro"/>
                <a:cs typeface="Neue Haas Grotesk Display Pro"/>
                <a:sym typeface="Neue Haas Grotesk Display Pro"/>
              </a:rPr>
              <a:t> </a:t>
            </a:r>
            <a:r>
              <a:rPr lang="en-US" b="true" sz="3257" spc="16">
                <a:solidFill>
                  <a:srgbClr val="050C4B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rabbatt</a:t>
            </a:r>
            <a:r>
              <a:rPr lang="en-US" sz="3257" spc="16">
                <a:solidFill>
                  <a:srgbClr val="050C4B"/>
                </a:solidFill>
                <a:latin typeface="Neue Haas Grotesk Display Pro"/>
                <a:ea typeface="Neue Haas Grotesk Display Pro"/>
                <a:cs typeface="Neue Haas Grotesk Display Pro"/>
                <a:sym typeface="Neue Haas Grotesk Display Pro"/>
              </a:rPr>
              <a:t> på lunsjbaren (kun studenter)</a:t>
            </a:r>
          </a:p>
          <a:p>
            <a:pPr algn="l" marL="703284" indent="-351642" lvl="1">
              <a:lnSpc>
                <a:spcPts val="3908"/>
              </a:lnSpc>
              <a:buFont typeface="Arial"/>
              <a:buChar char="•"/>
            </a:pPr>
            <a:r>
              <a:rPr lang="en-US" b="true" sz="3257" spc="16">
                <a:solidFill>
                  <a:srgbClr val="050C4B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Gratis trening</a:t>
            </a:r>
            <a:r>
              <a:rPr lang="en-US" sz="3257" spc="16">
                <a:solidFill>
                  <a:srgbClr val="050C4B"/>
                </a:solidFill>
                <a:latin typeface="Neue Haas Grotesk Display Pro"/>
                <a:ea typeface="Neue Haas Grotesk Display Pro"/>
                <a:cs typeface="Neue Haas Grotesk Display Pro"/>
                <a:sym typeface="Neue Haas Grotesk Display Pro"/>
              </a:rPr>
              <a:t> på Kraft</a:t>
            </a:r>
          </a:p>
          <a:p>
            <a:pPr algn="l" marL="703284" indent="-351642" lvl="1">
              <a:lnSpc>
                <a:spcPts val="3908"/>
              </a:lnSpc>
              <a:buFont typeface="Arial"/>
              <a:buChar char="•"/>
            </a:pPr>
            <a:r>
              <a:rPr lang="en-US" b="true" sz="3257" spc="16">
                <a:solidFill>
                  <a:srgbClr val="050C4B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Sosialt</a:t>
            </a:r>
            <a:r>
              <a:rPr lang="en-US" sz="3257" spc="16">
                <a:solidFill>
                  <a:srgbClr val="050C4B"/>
                </a:solidFill>
                <a:latin typeface="Neue Haas Grotesk Display Pro"/>
                <a:ea typeface="Neue Haas Grotesk Display Pro"/>
                <a:cs typeface="Neue Haas Grotesk Display Pro"/>
                <a:sym typeface="Neue Haas Grotesk Display Pro"/>
              </a:rPr>
              <a:t> bomiljø</a:t>
            </a:r>
          </a:p>
          <a:p>
            <a:pPr algn="l" marL="703284" indent="-351642" lvl="1">
              <a:lnSpc>
                <a:spcPts val="3908"/>
              </a:lnSpc>
              <a:buFont typeface="Arial"/>
              <a:buChar char="•"/>
            </a:pPr>
            <a:r>
              <a:rPr lang="en-US" b="true" sz="3257" spc="16">
                <a:solidFill>
                  <a:srgbClr val="050C4B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Tilgang til </a:t>
            </a:r>
            <a:r>
              <a:rPr lang="en-US" sz="3257" spc="16">
                <a:solidFill>
                  <a:srgbClr val="050C4B"/>
                </a:solidFill>
                <a:latin typeface="Neue Haas Grotesk Display Pro"/>
                <a:ea typeface="Neue Haas Grotesk Display Pro"/>
                <a:cs typeface="Neue Haas Grotesk Display Pro"/>
                <a:sym typeface="Neue Haas Grotesk Display Pro"/>
              </a:rPr>
              <a:t>badstue,</a:t>
            </a:r>
            <a:r>
              <a:rPr lang="en-US" b="true" sz="3257" spc="16">
                <a:solidFill>
                  <a:srgbClr val="050C4B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 </a:t>
            </a:r>
            <a:r>
              <a:rPr lang="en-US" sz="3257" spc="16">
                <a:solidFill>
                  <a:srgbClr val="050C4B"/>
                </a:solidFill>
                <a:latin typeface="Neue Haas Grotesk Display Pro"/>
                <a:ea typeface="Neue Haas Grotesk Display Pro"/>
                <a:cs typeface="Neue Haas Grotesk Display Pro"/>
                <a:sym typeface="Neue Haas Grotesk Display Pro"/>
              </a:rPr>
              <a:t>kjøkken og vaskeri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E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759440" y="464982"/>
            <a:ext cx="7091567" cy="9364818"/>
          </a:xfrm>
          <a:custGeom>
            <a:avLst/>
            <a:gdLst/>
            <a:ahLst/>
            <a:cxnLst/>
            <a:rect r="r" b="b" t="t" l="l"/>
            <a:pathLst>
              <a:path h="9364818" w="7091567">
                <a:moveTo>
                  <a:pt x="0" y="0"/>
                </a:moveTo>
                <a:lnTo>
                  <a:pt x="7091567" y="0"/>
                </a:lnTo>
                <a:lnTo>
                  <a:pt x="7091567" y="9364818"/>
                </a:lnTo>
                <a:lnTo>
                  <a:pt x="0" y="93648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222" t="0" r="-4922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064240" y="7715250"/>
            <a:ext cx="6483975" cy="1764811"/>
            <a:chOff x="0" y="0"/>
            <a:chExt cx="994424" cy="27066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94424" cy="270663"/>
            </a:xfrm>
            <a:custGeom>
              <a:avLst/>
              <a:gdLst/>
              <a:ahLst/>
              <a:cxnLst/>
              <a:rect r="r" b="b" t="t" l="l"/>
              <a:pathLst>
                <a:path h="270663" w="994424">
                  <a:moveTo>
                    <a:pt x="11940" y="0"/>
                  </a:moveTo>
                  <a:lnTo>
                    <a:pt x="982484" y="0"/>
                  </a:lnTo>
                  <a:cubicBezTo>
                    <a:pt x="985650" y="0"/>
                    <a:pt x="988688" y="1258"/>
                    <a:pt x="990927" y="3497"/>
                  </a:cubicBezTo>
                  <a:cubicBezTo>
                    <a:pt x="993166" y="5736"/>
                    <a:pt x="994424" y="8773"/>
                    <a:pt x="994424" y="11940"/>
                  </a:cubicBezTo>
                  <a:lnTo>
                    <a:pt x="994424" y="258723"/>
                  </a:lnTo>
                  <a:cubicBezTo>
                    <a:pt x="994424" y="265317"/>
                    <a:pt x="989078" y="270663"/>
                    <a:pt x="982484" y="270663"/>
                  </a:cubicBezTo>
                  <a:lnTo>
                    <a:pt x="11940" y="270663"/>
                  </a:lnTo>
                  <a:cubicBezTo>
                    <a:pt x="5346" y="270663"/>
                    <a:pt x="0" y="265317"/>
                    <a:pt x="0" y="258723"/>
                  </a:cubicBezTo>
                  <a:lnTo>
                    <a:pt x="0" y="11940"/>
                  </a:lnTo>
                  <a:cubicBezTo>
                    <a:pt x="0" y="8773"/>
                    <a:pt x="1258" y="5736"/>
                    <a:pt x="3497" y="3497"/>
                  </a:cubicBezTo>
                  <a:cubicBezTo>
                    <a:pt x="5736" y="1258"/>
                    <a:pt x="8773" y="0"/>
                    <a:pt x="11940" y="0"/>
                  </a:cubicBezTo>
                  <a:close/>
                </a:path>
              </a:pathLst>
            </a:custGeom>
            <a:solidFill>
              <a:srgbClr val="050C4B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994424" cy="2992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404959" y="703025"/>
            <a:ext cx="5686393" cy="651350"/>
          </a:xfrm>
          <a:custGeom>
            <a:avLst/>
            <a:gdLst/>
            <a:ahLst/>
            <a:cxnLst/>
            <a:rect r="r" b="b" t="t" l="l"/>
            <a:pathLst>
              <a:path h="651350" w="5686393">
                <a:moveTo>
                  <a:pt x="0" y="0"/>
                </a:moveTo>
                <a:lnTo>
                  <a:pt x="5686394" y="0"/>
                </a:lnTo>
                <a:lnTo>
                  <a:pt x="5686394" y="651350"/>
                </a:lnTo>
                <a:lnTo>
                  <a:pt x="0" y="6513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457200" y="2159508"/>
            <a:ext cx="9815450" cy="7670292"/>
            <a:chOff x="0" y="0"/>
            <a:chExt cx="1505360" cy="117636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505360" cy="1176365"/>
            </a:xfrm>
            <a:custGeom>
              <a:avLst/>
              <a:gdLst/>
              <a:ahLst/>
              <a:cxnLst/>
              <a:rect r="r" b="b" t="t" l="l"/>
              <a:pathLst>
                <a:path h="1176365" w="1505360">
                  <a:moveTo>
                    <a:pt x="7887" y="0"/>
                  </a:moveTo>
                  <a:lnTo>
                    <a:pt x="1497473" y="0"/>
                  </a:lnTo>
                  <a:cubicBezTo>
                    <a:pt x="1499565" y="0"/>
                    <a:pt x="1501571" y="831"/>
                    <a:pt x="1503050" y="2310"/>
                  </a:cubicBezTo>
                  <a:cubicBezTo>
                    <a:pt x="1504529" y="3789"/>
                    <a:pt x="1505360" y="5796"/>
                    <a:pt x="1505360" y="7887"/>
                  </a:cubicBezTo>
                  <a:lnTo>
                    <a:pt x="1505360" y="1168478"/>
                  </a:lnTo>
                  <a:cubicBezTo>
                    <a:pt x="1505360" y="1170570"/>
                    <a:pt x="1504529" y="1172576"/>
                    <a:pt x="1503050" y="1174055"/>
                  </a:cubicBezTo>
                  <a:cubicBezTo>
                    <a:pt x="1501571" y="1175534"/>
                    <a:pt x="1499565" y="1176365"/>
                    <a:pt x="1497473" y="1176365"/>
                  </a:cubicBezTo>
                  <a:lnTo>
                    <a:pt x="7887" y="1176365"/>
                  </a:lnTo>
                  <a:cubicBezTo>
                    <a:pt x="3531" y="1176365"/>
                    <a:pt x="0" y="1172834"/>
                    <a:pt x="0" y="1168478"/>
                  </a:cubicBezTo>
                  <a:lnTo>
                    <a:pt x="0" y="7887"/>
                  </a:lnTo>
                  <a:cubicBezTo>
                    <a:pt x="0" y="5796"/>
                    <a:pt x="831" y="3789"/>
                    <a:pt x="2310" y="2310"/>
                  </a:cubicBezTo>
                  <a:cubicBezTo>
                    <a:pt x="3789" y="831"/>
                    <a:pt x="5796" y="0"/>
                    <a:pt x="7887" y="0"/>
                  </a:cubicBezTo>
                  <a:close/>
                </a:path>
              </a:pathLst>
            </a:custGeom>
            <a:solidFill>
              <a:srgbClr val="AFC6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28575"/>
              <a:ext cx="1505360" cy="120494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028700" y="2568855"/>
            <a:ext cx="9356519" cy="13379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99"/>
              </a:lnSpc>
            </a:pPr>
            <a:r>
              <a:rPr lang="en-US" sz="8799" spc="43" b="true">
                <a:solidFill>
                  <a:srgbClr val="050C4B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Trening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9003811"/>
            <a:ext cx="9959340" cy="476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799" spc="13">
                <a:solidFill>
                  <a:srgbClr val="050C4B"/>
                </a:solidFill>
                <a:latin typeface="Neue Haas Grotesk Display Pro"/>
                <a:ea typeface="Neue Haas Grotesk Display Pro"/>
                <a:cs typeface="Neue Haas Grotesk Display Pro"/>
                <a:sym typeface="Neue Haas Grotesk Display Pro"/>
              </a:rPr>
              <a:t>samskipnaden.no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7528560" y="464982"/>
            <a:ext cx="2744090" cy="1287099"/>
            <a:chOff x="0" y="0"/>
            <a:chExt cx="791071" cy="371047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791071" cy="371047"/>
            </a:xfrm>
            <a:custGeom>
              <a:avLst/>
              <a:gdLst/>
              <a:ahLst/>
              <a:cxnLst/>
              <a:rect r="r" b="b" t="t" l="l"/>
              <a:pathLst>
                <a:path h="371047" w="791071">
                  <a:moveTo>
                    <a:pt x="28213" y="0"/>
                  </a:moveTo>
                  <a:lnTo>
                    <a:pt x="762858" y="0"/>
                  </a:lnTo>
                  <a:cubicBezTo>
                    <a:pt x="778439" y="0"/>
                    <a:pt x="791071" y="12631"/>
                    <a:pt x="791071" y="28213"/>
                  </a:cubicBezTo>
                  <a:lnTo>
                    <a:pt x="791071" y="342834"/>
                  </a:lnTo>
                  <a:cubicBezTo>
                    <a:pt x="791071" y="358416"/>
                    <a:pt x="778439" y="371047"/>
                    <a:pt x="762858" y="371047"/>
                  </a:cubicBezTo>
                  <a:lnTo>
                    <a:pt x="28213" y="371047"/>
                  </a:lnTo>
                  <a:cubicBezTo>
                    <a:pt x="12631" y="371047"/>
                    <a:pt x="0" y="358416"/>
                    <a:pt x="0" y="342834"/>
                  </a:cubicBezTo>
                  <a:lnTo>
                    <a:pt x="0" y="28213"/>
                  </a:lnTo>
                  <a:cubicBezTo>
                    <a:pt x="0" y="12631"/>
                    <a:pt x="12631" y="0"/>
                    <a:pt x="28213" y="0"/>
                  </a:cubicBezTo>
                  <a:close/>
                </a:path>
              </a:pathLst>
            </a:custGeom>
            <a:solidFill>
              <a:srgbClr val="050C4B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791071" cy="3996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7719631" y="702808"/>
            <a:ext cx="2491063" cy="8493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6"/>
              </a:lnSpc>
            </a:pPr>
            <a:r>
              <a:rPr lang="en-US" sz="3066" spc="15" b="true">
                <a:solidFill>
                  <a:srgbClr val="FFFFFF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Fleksible</a:t>
            </a:r>
          </a:p>
          <a:p>
            <a:pPr algn="l">
              <a:lnSpc>
                <a:spcPts val="3066"/>
              </a:lnSpc>
            </a:pPr>
            <a:r>
              <a:rPr lang="en-US" sz="3066" spc="15" b="true">
                <a:solidFill>
                  <a:srgbClr val="8AABFF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studenttilbud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056180" y="5473718"/>
            <a:ext cx="5951291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59"/>
              </a:lnSpc>
            </a:pPr>
            <a:r>
              <a:rPr lang="en-US" b="true" sz="3549" spc="17">
                <a:solidFill>
                  <a:srgbClr val="050C4B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Klippekort</a:t>
            </a:r>
            <a:r>
              <a:rPr lang="en-US" sz="3549" spc="17">
                <a:solidFill>
                  <a:srgbClr val="050C4B"/>
                </a:solidFill>
                <a:latin typeface="Neue Haas Grotesk Display Pro"/>
                <a:ea typeface="Neue Haas Grotesk Display Pro"/>
                <a:cs typeface="Neue Haas Grotesk Display Pro"/>
                <a:sym typeface="Neue Haas Grotesk Display Pro"/>
              </a:rPr>
              <a:t> (10/20)</a:t>
            </a:r>
          </a:p>
          <a:p>
            <a:pPr algn="l">
              <a:lnSpc>
                <a:spcPts val="3012"/>
              </a:lnSpc>
            </a:pPr>
            <a:r>
              <a:rPr lang="en-US" sz="2510" spc="12">
                <a:solidFill>
                  <a:srgbClr val="050C4B"/>
                </a:solidFill>
                <a:latin typeface="Neue Haas Grotesk Display Pro"/>
                <a:ea typeface="Neue Haas Grotesk Display Pro"/>
                <a:cs typeface="Neue Haas Grotesk Display Pro"/>
                <a:sym typeface="Neue Haas Grotesk Display Pro"/>
              </a:rPr>
              <a:t>Tilgjengelig i Tromsø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033777" y="6734175"/>
            <a:ext cx="5072986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59"/>
              </a:lnSpc>
            </a:pPr>
            <a:r>
              <a:rPr lang="en-US" b="true" sz="3549" spc="17">
                <a:solidFill>
                  <a:srgbClr val="050C4B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Drop-in</a:t>
            </a:r>
          </a:p>
          <a:p>
            <a:pPr algn="l">
              <a:lnSpc>
                <a:spcPts val="3012"/>
              </a:lnSpc>
            </a:pPr>
            <a:r>
              <a:rPr lang="en-US" sz="2510" spc="12">
                <a:solidFill>
                  <a:srgbClr val="050C4B"/>
                </a:solidFill>
                <a:latin typeface="Neue Haas Grotesk Display Pro"/>
                <a:ea typeface="Neue Haas Grotesk Display Pro"/>
                <a:cs typeface="Neue Haas Grotesk Display Pro"/>
                <a:sym typeface="Neue Haas Grotesk Display Pro"/>
              </a:rPr>
              <a:t>Tilgjengelig i Narvik og Tromsø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033777" y="4181475"/>
            <a:ext cx="4848443" cy="962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59"/>
              </a:lnSpc>
            </a:pPr>
            <a:r>
              <a:rPr lang="en-US" b="true" sz="3549" spc="17">
                <a:solidFill>
                  <a:srgbClr val="050C4B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Ukesmedlemskap</a:t>
            </a:r>
          </a:p>
          <a:p>
            <a:pPr algn="l">
              <a:lnSpc>
                <a:spcPts val="2879"/>
              </a:lnSpc>
            </a:pPr>
            <a:r>
              <a:rPr lang="en-US" sz="2400" spc="12">
                <a:solidFill>
                  <a:srgbClr val="050C4B"/>
                </a:solidFill>
                <a:latin typeface="Neue Haas Grotesk Display Pro"/>
                <a:ea typeface="Neue Haas Grotesk Display Pro"/>
                <a:cs typeface="Neue Haas Grotesk Display Pro"/>
                <a:sym typeface="Neue Haas Grotesk Display Pro"/>
              </a:rPr>
              <a:t>Tilgjengelig i Alta, Narvik og Tromsø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1186546" y="6809372"/>
            <a:ext cx="529812" cy="529812"/>
          </a:xfrm>
          <a:custGeom>
            <a:avLst/>
            <a:gdLst/>
            <a:ahLst/>
            <a:cxnLst/>
            <a:rect r="r" b="b" t="t" l="l"/>
            <a:pathLst>
              <a:path h="529812" w="529812">
                <a:moveTo>
                  <a:pt x="0" y="0"/>
                </a:moveTo>
                <a:lnTo>
                  <a:pt x="529812" y="0"/>
                </a:lnTo>
                <a:lnTo>
                  <a:pt x="529812" y="529812"/>
                </a:lnTo>
                <a:lnTo>
                  <a:pt x="0" y="5298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186546" y="4239739"/>
            <a:ext cx="529812" cy="529812"/>
          </a:xfrm>
          <a:custGeom>
            <a:avLst/>
            <a:gdLst/>
            <a:ahLst/>
            <a:cxnLst/>
            <a:rect r="r" b="b" t="t" l="l"/>
            <a:pathLst>
              <a:path h="529812" w="529812">
                <a:moveTo>
                  <a:pt x="0" y="0"/>
                </a:moveTo>
                <a:lnTo>
                  <a:pt x="529812" y="0"/>
                </a:lnTo>
                <a:lnTo>
                  <a:pt x="529812" y="529812"/>
                </a:lnTo>
                <a:lnTo>
                  <a:pt x="0" y="5298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186546" y="5540393"/>
            <a:ext cx="529812" cy="529812"/>
          </a:xfrm>
          <a:custGeom>
            <a:avLst/>
            <a:gdLst/>
            <a:ahLst/>
            <a:cxnLst/>
            <a:rect r="r" b="b" t="t" l="l"/>
            <a:pathLst>
              <a:path h="529812" w="529812">
                <a:moveTo>
                  <a:pt x="0" y="0"/>
                </a:moveTo>
                <a:lnTo>
                  <a:pt x="529812" y="0"/>
                </a:lnTo>
                <a:lnTo>
                  <a:pt x="529812" y="529812"/>
                </a:lnTo>
                <a:lnTo>
                  <a:pt x="0" y="5298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11517332" y="7921381"/>
            <a:ext cx="5741968" cy="1276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1"/>
              </a:lnSpc>
            </a:pPr>
            <a:r>
              <a:rPr lang="en-US" sz="3959" spc="19" b="true">
                <a:solidFill>
                  <a:srgbClr val="E5EEFF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Kraft er studentenes</a:t>
            </a:r>
          </a:p>
          <a:p>
            <a:pPr algn="l">
              <a:lnSpc>
                <a:spcPts val="4751"/>
              </a:lnSpc>
              <a:spcBef>
                <a:spcPct val="0"/>
              </a:spcBef>
            </a:pPr>
            <a:r>
              <a:rPr lang="en-US" b="true" sz="3959" spc="19">
                <a:solidFill>
                  <a:srgbClr val="8AABFF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rimeligste treningstilbud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E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679" t="-46425" r="-12685" b="-334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57827" y="4314806"/>
            <a:ext cx="17372973" cy="5514994"/>
            <a:chOff x="0" y="0"/>
            <a:chExt cx="3720060" cy="118092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720060" cy="1180921"/>
            </a:xfrm>
            <a:custGeom>
              <a:avLst/>
              <a:gdLst/>
              <a:ahLst/>
              <a:cxnLst/>
              <a:rect r="r" b="b" t="t" l="l"/>
              <a:pathLst>
                <a:path h="1180921" w="3720060">
                  <a:moveTo>
                    <a:pt x="4456" y="0"/>
                  </a:moveTo>
                  <a:lnTo>
                    <a:pt x="3715603" y="0"/>
                  </a:lnTo>
                  <a:cubicBezTo>
                    <a:pt x="3716785" y="0"/>
                    <a:pt x="3717919" y="470"/>
                    <a:pt x="3718754" y="1305"/>
                  </a:cubicBezTo>
                  <a:cubicBezTo>
                    <a:pt x="3719590" y="2141"/>
                    <a:pt x="3720060" y="3274"/>
                    <a:pt x="3720060" y="4456"/>
                  </a:cubicBezTo>
                  <a:lnTo>
                    <a:pt x="3720060" y="1176465"/>
                  </a:lnTo>
                  <a:cubicBezTo>
                    <a:pt x="3720060" y="1177647"/>
                    <a:pt x="3719590" y="1178780"/>
                    <a:pt x="3718754" y="1179616"/>
                  </a:cubicBezTo>
                  <a:cubicBezTo>
                    <a:pt x="3717919" y="1180451"/>
                    <a:pt x="3716785" y="1180921"/>
                    <a:pt x="3715603" y="1180921"/>
                  </a:cubicBezTo>
                  <a:lnTo>
                    <a:pt x="4456" y="1180921"/>
                  </a:lnTo>
                  <a:cubicBezTo>
                    <a:pt x="3274" y="1180921"/>
                    <a:pt x="2141" y="1180451"/>
                    <a:pt x="1305" y="1179616"/>
                  </a:cubicBezTo>
                  <a:cubicBezTo>
                    <a:pt x="470" y="1178780"/>
                    <a:pt x="0" y="1177647"/>
                    <a:pt x="0" y="1176465"/>
                  </a:cubicBezTo>
                  <a:lnTo>
                    <a:pt x="0" y="4456"/>
                  </a:lnTo>
                  <a:cubicBezTo>
                    <a:pt x="0" y="3274"/>
                    <a:pt x="470" y="2141"/>
                    <a:pt x="1305" y="1305"/>
                  </a:cubicBezTo>
                  <a:cubicBezTo>
                    <a:pt x="2141" y="470"/>
                    <a:pt x="3274" y="0"/>
                    <a:pt x="4456" y="0"/>
                  </a:cubicBezTo>
                  <a:close/>
                </a:path>
              </a:pathLst>
            </a:custGeom>
            <a:solidFill>
              <a:srgbClr val="AFC6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3720060" cy="12094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1385343" y="4991100"/>
            <a:ext cx="5732549" cy="4199108"/>
            <a:chOff x="0" y="0"/>
            <a:chExt cx="875681" cy="64143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75681" cy="641438"/>
            </a:xfrm>
            <a:custGeom>
              <a:avLst/>
              <a:gdLst/>
              <a:ahLst/>
              <a:cxnLst/>
              <a:rect r="r" b="b" t="t" l="l"/>
              <a:pathLst>
                <a:path h="641438" w="875681">
                  <a:moveTo>
                    <a:pt x="13505" y="0"/>
                  </a:moveTo>
                  <a:lnTo>
                    <a:pt x="862175" y="0"/>
                  </a:lnTo>
                  <a:cubicBezTo>
                    <a:pt x="869634" y="0"/>
                    <a:pt x="875681" y="6046"/>
                    <a:pt x="875681" y="13505"/>
                  </a:cubicBezTo>
                  <a:lnTo>
                    <a:pt x="875681" y="627933"/>
                  </a:lnTo>
                  <a:cubicBezTo>
                    <a:pt x="875681" y="635392"/>
                    <a:pt x="869634" y="641438"/>
                    <a:pt x="862175" y="641438"/>
                  </a:cubicBezTo>
                  <a:lnTo>
                    <a:pt x="13505" y="641438"/>
                  </a:lnTo>
                  <a:cubicBezTo>
                    <a:pt x="9923" y="641438"/>
                    <a:pt x="6488" y="640016"/>
                    <a:pt x="3956" y="637483"/>
                  </a:cubicBezTo>
                  <a:cubicBezTo>
                    <a:pt x="1423" y="634950"/>
                    <a:pt x="0" y="631515"/>
                    <a:pt x="0" y="627933"/>
                  </a:cubicBezTo>
                  <a:lnTo>
                    <a:pt x="0" y="13505"/>
                  </a:lnTo>
                  <a:cubicBezTo>
                    <a:pt x="0" y="6046"/>
                    <a:pt x="6046" y="0"/>
                    <a:pt x="13505" y="0"/>
                  </a:cubicBezTo>
                  <a:close/>
                </a:path>
              </a:pathLst>
            </a:custGeom>
            <a:solidFill>
              <a:srgbClr val="D8E6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875681" cy="670013"/>
            </a:xfrm>
            <a:prstGeom prst="rect">
              <a:avLst/>
            </a:prstGeom>
          </p:spPr>
          <p:txBody>
            <a:bodyPr anchor="ctr" rtlCol="false" tIns="119181" lIns="119181" bIns="119181" rIns="119181"/>
            <a:lstStyle/>
            <a:p>
              <a:pPr algn="ctr">
                <a:lnSpc>
                  <a:spcPts val="1959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2191490" y="8020371"/>
            <a:ext cx="7797326" cy="5740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37"/>
              </a:lnSpc>
            </a:pPr>
            <a:r>
              <a:rPr lang="en-US" b="true" sz="3364" spc="16">
                <a:solidFill>
                  <a:srgbClr val="050C4B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Inkludert i ditt studentabonnement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6780692" y="619708"/>
            <a:ext cx="957215" cy="817984"/>
          </a:xfrm>
          <a:custGeom>
            <a:avLst/>
            <a:gdLst/>
            <a:ahLst/>
            <a:cxnLst/>
            <a:rect r="r" b="b" t="t" l="l"/>
            <a:pathLst>
              <a:path h="817984" w="957215">
                <a:moveTo>
                  <a:pt x="0" y="0"/>
                </a:moveTo>
                <a:lnTo>
                  <a:pt x="957216" y="0"/>
                </a:lnTo>
                <a:lnTo>
                  <a:pt x="957216" y="817984"/>
                </a:lnTo>
                <a:lnTo>
                  <a:pt x="0" y="817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28700" y="7857768"/>
            <a:ext cx="965928" cy="965928"/>
          </a:xfrm>
          <a:custGeom>
            <a:avLst/>
            <a:gdLst/>
            <a:ahLst/>
            <a:cxnLst/>
            <a:rect r="r" b="b" t="t" l="l"/>
            <a:pathLst>
              <a:path h="965928" w="965928">
                <a:moveTo>
                  <a:pt x="0" y="0"/>
                </a:moveTo>
                <a:lnTo>
                  <a:pt x="965928" y="0"/>
                </a:lnTo>
                <a:lnTo>
                  <a:pt x="965928" y="965928"/>
                </a:lnTo>
                <a:lnTo>
                  <a:pt x="0" y="9659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5618515" y="8886825"/>
            <a:ext cx="396929" cy="295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40"/>
              </a:lnSpc>
            </a:pPr>
            <a:r>
              <a:rPr lang="en-US" sz="1700" spc="8">
                <a:solidFill>
                  <a:srgbClr val="E5EEFF"/>
                </a:solidFill>
                <a:latin typeface="Neue Haas Grotesk Display Pro"/>
                <a:ea typeface="Neue Haas Grotesk Display Pro"/>
                <a:cs typeface="Neue Haas Grotesk Display Pro"/>
                <a:sym typeface="Neue Haas Grotesk Display Pro"/>
              </a:rPr>
              <a:t>fra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5153025"/>
            <a:ext cx="9856549" cy="2603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74"/>
              </a:lnSpc>
            </a:pPr>
            <a:r>
              <a:rPr lang="en-US" sz="3624">
                <a:solidFill>
                  <a:srgbClr val="050C4B"/>
                </a:solidFill>
                <a:latin typeface="Neue Haas Grotesk Display Pro"/>
                <a:ea typeface="Neue Haas Grotesk Display Pro"/>
                <a:cs typeface="Neue Haas Grotesk Display Pro"/>
                <a:sym typeface="Neue Haas Grotesk Display Pro"/>
              </a:rPr>
              <a:t>Studenter s</a:t>
            </a:r>
            <a:r>
              <a:rPr lang="en-US" sz="3624">
                <a:solidFill>
                  <a:srgbClr val="050C4B"/>
                </a:solidFill>
                <a:latin typeface="Neue Haas Grotesk Display Pro"/>
                <a:ea typeface="Neue Haas Grotesk Display Pro"/>
                <a:cs typeface="Neue Haas Grotesk Display Pro"/>
                <a:sym typeface="Neue Haas Grotesk Display Pro"/>
              </a:rPr>
              <a:t>om har et løpende medlemskap på Kraft har mulighet til å benytte seg av </a:t>
            </a:r>
            <a:r>
              <a:rPr lang="en-US" sz="3624" b="true">
                <a:solidFill>
                  <a:srgbClr val="050C4B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gjestetrening</a:t>
            </a:r>
            <a:r>
              <a:rPr lang="en-US" sz="3624">
                <a:solidFill>
                  <a:srgbClr val="050C4B"/>
                </a:solidFill>
                <a:latin typeface="Neue Haas Grotesk Display Pro"/>
                <a:ea typeface="Neue Haas Grotesk Display Pro"/>
                <a:cs typeface="Neue Haas Grotesk Display Pro"/>
                <a:sym typeface="Neue Haas Grotesk Display Pro"/>
              </a:rPr>
              <a:t> </a:t>
            </a:r>
            <a:r>
              <a:rPr lang="en-US" sz="3624" b="true">
                <a:solidFill>
                  <a:srgbClr val="050C4B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hos følgende samskipnader nasjonalt:</a:t>
            </a:r>
          </a:p>
          <a:p>
            <a:pPr algn="l">
              <a:lnSpc>
                <a:spcPts val="5074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11545656" y="5200640"/>
            <a:ext cx="5206047" cy="36484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3779" indent="-281890" lvl="1">
              <a:lnSpc>
                <a:spcPts val="3655"/>
              </a:lnSpc>
              <a:buFont typeface="Arial"/>
              <a:buChar char="•"/>
            </a:pPr>
            <a:r>
              <a:rPr lang="en-US" b="true" sz="2611">
                <a:solidFill>
                  <a:srgbClr val="050C4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SiO</a:t>
            </a:r>
            <a:r>
              <a:rPr lang="en-US" sz="2611">
                <a:solidFill>
                  <a:srgbClr val="050C4B"/>
                </a:solidFill>
                <a:latin typeface="Open Sans"/>
                <a:ea typeface="Open Sans"/>
                <a:cs typeface="Open Sans"/>
                <a:sym typeface="Open Sans"/>
              </a:rPr>
              <a:t> (Oslo)</a:t>
            </a:r>
          </a:p>
          <a:p>
            <a:pPr algn="l" marL="563779" indent="-281890" lvl="1">
              <a:lnSpc>
                <a:spcPts val="3655"/>
              </a:lnSpc>
              <a:buFont typeface="Arial"/>
              <a:buChar char="•"/>
            </a:pPr>
            <a:r>
              <a:rPr lang="en-US" b="true" sz="2611">
                <a:solidFill>
                  <a:srgbClr val="050C4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Sammen </a:t>
            </a:r>
            <a:r>
              <a:rPr lang="en-US" sz="2611">
                <a:solidFill>
                  <a:srgbClr val="050C4B"/>
                </a:solidFill>
                <a:latin typeface="Open Sans"/>
                <a:ea typeface="Open Sans"/>
                <a:cs typeface="Open Sans"/>
                <a:sym typeface="Open Sans"/>
              </a:rPr>
              <a:t>(Bergen, Vestlandet)</a:t>
            </a:r>
          </a:p>
          <a:p>
            <a:pPr algn="l" marL="563779" indent="-281890" lvl="1">
              <a:lnSpc>
                <a:spcPts val="3655"/>
              </a:lnSpc>
              <a:buFont typeface="Arial"/>
              <a:buChar char="•"/>
            </a:pPr>
            <a:r>
              <a:rPr lang="en-US" b="true" sz="2611">
                <a:solidFill>
                  <a:srgbClr val="050C4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SiT</a:t>
            </a:r>
            <a:r>
              <a:rPr lang="en-US" sz="2611">
                <a:solidFill>
                  <a:srgbClr val="050C4B"/>
                </a:solidFill>
                <a:latin typeface="Open Sans"/>
                <a:ea typeface="Open Sans"/>
                <a:cs typeface="Open Sans"/>
                <a:sym typeface="Open Sans"/>
              </a:rPr>
              <a:t>(Trondheim)</a:t>
            </a:r>
          </a:p>
          <a:p>
            <a:pPr algn="l" marL="563779" indent="-281890" lvl="1">
              <a:lnSpc>
                <a:spcPts val="3655"/>
              </a:lnSpc>
              <a:buFont typeface="Arial"/>
              <a:buChar char="•"/>
            </a:pPr>
            <a:r>
              <a:rPr lang="en-US" b="true" sz="2611">
                <a:solidFill>
                  <a:srgbClr val="050C4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SIS</a:t>
            </a:r>
            <a:r>
              <a:rPr lang="en-US" sz="2611">
                <a:solidFill>
                  <a:srgbClr val="050C4B"/>
                </a:solidFill>
                <a:latin typeface="Open Sans"/>
                <a:ea typeface="Open Sans"/>
                <a:cs typeface="Open Sans"/>
                <a:sym typeface="Open Sans"/>
              </a:rPr>
              <a:t> (Stavanger)</a:t>
            </a:r>
          </a:p>
          <a:p>
            <a:pPr algn="l" marL="563779" indent="-281890" lvl="1">
              <a:lnSpc>
                <a:spcPts val="3655"/>
              </a:lnSpc>
              <a:buFont typeface="Arial"/>
              <a:buChar char="•"/>
            </a:pPr>
            <a:r>
              <a:rPr lang="en-US" b="true" sz="2611">
                <a:solidFill>
                  <a:srgbClr val="050C4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SiÅs</a:t>
            </a:r>
            <a:r>
              <a:rPr lang="en-US" sz="2611">
                <a:solidFill>
                  <a:srgbClr val="050C4B"/>
                </a:solidFill>
                <a:latin typeface="Open Sans"/>
                <a:ea typeface="Open Sans"/>
                <a:cs typeface="Open Sans"/>
                <a:sym typeface="Open Sans"/>
              </a:rPr>
              <a:t> (Ås)</a:t>
            </a:r>
          </a:p>
          <a:p>
            <a:pPr algn="l" marL="563779" indent="-281890" lvl="1">
              <a:lnSpc>
                <a:spcPts val="3655"/>
              </a:lnSpc>
              <a:buFont typeface="Arial"/>
              <a:buChar char="•"/>
            </a:pPr>
            <a:r>
              <a:rPr lang="en-US" b="true" sz="2611">
                <a:solidFill>
                  <a:srgbClr val="050C4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SiA</a:t>
            </a:r>
            <a:r>
              <a:rPr lang="en-US" sz="2611">
                <a:solidFill>
                  <a:srgbClr val="050C4B"/>
                </a:solidFill>
                <a:latin typeface="Open Sans"/>
                <a:ea typeface="Open Sans"/>
                <a:cs typeface="Open Sans"/>
                <a:sym typeface="Open Sans"/>
              </a:rPr>
              <a:t> (Agder)</a:t>
            </a:r>
          </a:p>
          <a:p>
            <a:pPr algn="l" marL="563779" indent="-281890" lvl="1">
              <a:lnSpc>
                <a:spcPts val="3655"/>
              </a:lnSpc>
              <a:buFont typeface="Arial"/>
              <a:buChar char="•"/>
            </a:pPr>
            <a:r>
              <a:rPr lang="en-US" b="true" sz="2611">
                <a:solidFill>
                  <a:srgbClr val="050C4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SSIN</a:t>
            </a:r>
            <a:r>
              <a:rPr lang="en-US" sz="2611">
                <a:solidFill>
                  <a:srgbClr val="050C4B"/>
                </a:solidFill>
                <a:latin typeface="Open Sans"/>
                <a:ea typeface="Open Sans"/>
                <a:cs typeface="Open Sans"/>
                <a:sym typeface="Open Sans"/>
              </a:rPr>
              <a:t> (Innlandet)</a:t>
            </a:r>
          </a:p>
          <a:p>
            <a:pPr algn="l" marL="563779" indent="-281890" lvl="1">
              <a:lnSpc>
                <a:spcPts val="3655"/>
              </a:lnSpc>
              <a:buFont typeface="Arial"/>
              <a:buChar char="•"/>
            </a:pPr>
            <a:r>
              <a:rPr lang="en-US" b="true" sz="2611">
                <a:solidFill>
                  <a:srgbClr val="050C4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NAS</a:t>
            </a:r>
            <a:r>
              <a:rPr lang="en-US" sz="2611">
                <a:solidFill>
                  <a:srgbClr val="050C4B"/>
                </a:solidFill>
                <a:latin typeface="Open Sans"/>
                <a:ea typeface="Open Sans"/>
                <a:cs typeface="Open Sans"/>
                <a:sym typeface="Open Sans"/>
              </a:rPr>
              <a:t> (Alta, Narvik, Tromsø)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457200" y="464008"/>
            <a:ext cx="4197688" cy="1703767"/>
            <a:chOff x="0" y="0"/>
            <a:chExt cx="1608398" cy="65282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608398" cy="652820"/>
            </a:xfrm>
            <a:custGeom>
              <a:avLst/>
              <a:gdLst/>
              <a:ahLst/>
              <a:cxnLst/>
              <a:rect r="r" b="b" t="t" l="l"/>
              <a:pathLst>
                <a:path h="652820" w="1608398">
                  <a:moveTo>
                    <a:pt x="18443" y="0"/>
                  </a:moveTo>
                  <a:lnTo>
                    <a:pt x="1589955" y="0"/>
                  </a:lnTo>
                  <a:cubicBezTo>
                    <a:pt x="1594846" y="0"/>
                    <a:pt x="1599537" y="1943"/>
                    <a:pt x="1602996" y="5402"/>
                  </a:cubicBezTo>
                  <a:cubicBezTo>
                    <a:pt x="1606455" y="8861"/>
                    <a:pt x="1608398" y="13552"/>
                    <a:pt x="1608398" y="18443"/>
                  </a:cubicBezTo>
                  <a:lnTo>
                    <a:pt x="1608398" y="634377"/>
                  </a:lnTo>
                  <a:cubicBezTo>
                    <a:pt x="1608398" y="639268"/>
                    <a:pt x="1606455" y="643960"/>
                    <a:pt x="1602996" y="647418"/>
                  </a:cubicBezTo>
                  <a:cubicBezTo>
                    <a:pt x="1599537" y="650877"/>
                    <a:pt x="1594846" y="652820"/>
                    <a:pt x="1589955" y="652820"/>
                  </a:cubicBezTo>
                  <a:lnTo>
                    <a:pt x="18443" y="652820"/>
                  </a:lnTo>
                  <a:cubicBezTo>
                    <a:pt x="13552" y="652820"/>
                    <a:pt x="8861" y="650877"/>
                    <a:pt x="5402" y="647418"/>
                  </a:cubicBezTo>
                  <a:cubicBezTo>
                    <a:pt x="1943" y="643960"/>
                    <a:pt x="0" y="639268"/>
                    <a:pt x="0" y="634377"/>
                  </a:cubicBezTo>
                  <a:lnTo>
                    <a:pt x="0" y="18443"/>
                  </a:lnTo>
                  <a:cubicBezTo>
                    <a:pt x="0" y="13552"/>
                    <a:pt x="1943" y="8861"/>
                    <a:pt x="5402" y="5402"/>
                  </a:cubicBezTo>
                  <a:cubicBezTo>
                    <a:pt x="8861" y="1943"/>
                    <a:pt x="13552" y="0"/>
                    <a:pt x="18443" y="0"/>
                  </a:cubicBezTo>
                  <a:close/>
                </a:path>
              </a:pathLst>
            </a:custGeom>
            <a:solidFill>
              <a:srgbClr val="050C4B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28575"/>
              <a:ext cx="1608398" cy="6813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TextBox 18" id="18"/>
          <p:cNvSpPr txBox="true"/>
          <p:nvPr/>
        </p:nvSpPr>
        <p:spPr>
          <a:xfrm rot="0">
            <a:off x="760425" y="1124734"/>
            <a:ext cx="3591237" cy="695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90"/>
              </a:lnSpc>
            </a:pPr>
            <a:r>
              <a:rPr lang="en-US" sz="4590" b="true">
                <a:solidFill>
                  <a:srgbClr val="8AABFF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Gjestetrening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760425" y="763386"/>
            <a:ext cx="2174478" cy="4066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05"/>
              </a:lnSpc>
            </a:pPr>
            <a:r>
              <a:rPr lang="en-US" sz="2605" b="true">
                <a:solidFill>
                  <a:srgbClr val="8AABFF"/>
                </a:solidFill>
                <a:latin typeface="Neue Haas Grotesk Display Pro Medium"/>
                <a:ea typeface="Neue Haas Grotesk Display Pro Medium"/>
                <a:cs typeface="Neue Haas Grotesk Display Pro Medium"/>
                <a:sym typeface="Neue Haas Grotesk Display Pro Medium"/>
              </a:rPr>
              <a:t>Fleksible tilbud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E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759440" y="464982"/>
            <a:ext cx="7091567" cy="9364818"/>
          </a:xfrm>
          <a:custGeom>
            <a:avLst/>
            <a:gdLst/>
            <a:ahLst/>
            <a:cxnLst/>
            <a:rect r="r" b="b" t="t" l="l"/>
            <a:pathLst>
              <a:path h="9364818" w="7091567">
                <a:moveTo>
                  <a:pt x="0" y="0"/>
                </a:moveTo>
                <a:lnTo>
                  <a:pt x="7091567" y="0"/>
                </a:lnTo>
                <a:lnTo>
                  <a:pt x="7091567" y="9364818"/>
                </a:lnTo>
                <a:lnTo>
                  <a:pt x="0" y="93648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829" r="0" b="-682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04959" y="703025"/>
            <a:ext cx="5686393" cy="651350"/>
          </a:xfrm>
          <a:custGeom>
            <a:avLst/>
            <a:gdLst/>
            <a:ahLst/>
            <a:cxnLst/>
            <a:rect r="r" b="b" t="t" l="l"/>
            <a:pathLst>
              <a:path h="651350" w="5686393">
                <a:moveTo>
                  <a:pt x="0" y="0"/>
                </a:moveTo>
                <a:lnTo>
                  <a:pt x="5686394" y="0"/>
                </a:lnTo>
                <a:lnTo>
                  <a:pt x="5686394" y="651350"/>
                </a:lnTo>
                <a:lnTo>
                  <a:pt x="0" y="6513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457200" y="2159508"/>
            <a:ext cx="9815450" cy="7670292"/>
            <a:chOff x="0" y="0"/>
            <a:chExt cx="1505360" cy="117636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505360" cy="1176365"/>
            </a:xfrm>
            <a:custGeom>
              <a:avLst/>
              <a:gdLst/>
              <a:ahLst/>
              <a:cxnLst/>
              <a:rect r="r" b="b" t="t" l="l"/>
              <a:pathLst>
                <a:path h="1176365" w="1505360">
                  <a:moveTo>
                    <a:pt x="7887" y="0"/>
                  </a:moveTo>
                  <a:lnTo>
                    <a:pt x="1497473" y="0"/>
                  </a:lnTo>
                  <a:cubicBezTo>
                    <a:pt x="1499565" y="0"/>
                    <a:pt x="1501571" y="831"/>
                    <a:pt x="1503050" y="2310"/>
                  </a:cubicBezTo>
                  <a:cubicBezTo>
                    <a:pt x="1504529" y="3789"/>
                    <a:pt x="1505360" y="5796"/>
                    <a:pt x="1505360" y="7887"/>
                  </a:cubicBezTo>
                  <a:lnTo>
                    <a:pt x="1505360" y="1168478"/>
                  </a:lnTo>
                  <a:cubicBezTo>
                    <a:pt x="1505360" y="1170570"/>
                    <a:pt x="1504529" y="1172576"/>
                    <a:pt x="1503050" y="1174055"/>
                  </a:cubicBezTo>
                  <a:cubicBezTo>
                    <a:pt x="1501571" y="1175534"/>
                    <a:pt x="1499565" y="1176365"/>
                    <a:pt x="1497473" y="1176365"/>
                  </a:cubicBezTo>
                  <a:lnTo>
                    <a:pt x="7887" y="1176365"/>
                  </a:lnTo>
                  <a:cubicBezTo>
                    <a:pt x="3531" y="1176365"/>
                    <a:pt x="0" y="1172834"/>
                    <a:pt x="0" y="1168478"/>
                  </a:cubicBezTo>
                  <a:lnTo>
                    <a:pt x="0" y="7887"/>
                  </a:lnTo>
                  <a:cubicBezTo>
                    <a:pt x="0" y="5796"/>
                    <a:pt x="831" y="3789"/>
                    <a:pt x="2310" y="2310"/>
                  </a:cubicBezTo>
                  <a:cubicBezTo>
                    <a:pt x="3789" y="831"/>
                    <a:pt x="5796" y="0"/>
                    <a:pt x="7887" y="0"/>
                  </a:cubicBezTo>
                  <a:close/>
                </a:path>
              </a:pathLst>
            </a:custGeom>
            <a:solidFill>
              <a:srgbClr val="AFC6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28575"/>
              <a:ext cx="1505360" cy="120494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028700" y="2508692"/>
            <a:ext cx="9356519" cy="13379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99"/>
              </a:lnSpc>
            </a:pPr>
            <a:r>
              <a:rPr lang="en-US" sz="8799" spc="43" b="true">
                <a:solidFill>
                  <a:srgbClr val="050C4B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Helsetilbud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808640" y="4199057"/>
            <a:ext cx="7335360" cy="1333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20"/>
              </a:lnSpc>
            </a:pPr>
            <a:r>
              <a:rPr lang="en-US" sz="3350" spc="16" b="true">
                <a:solidFill>
                  <a:srgbClr val="050C4B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Digitalt samtaletilbud </a:t>
            </a:r>
          </a:p>
          <a:p>
            <a:pPr algn="l">
              <a:lnSpc>
                <a:spcPts val="3012"/>
              </a:lnSpc>
              <a:spcBef>
                <a:spcPct val="0"/>
              </a:spcBef>
            </a:pPr>
            <a:r>
              <a:rPr lang="en-US" sz="2510" spc="12">
                <a:solidFill>
                  <a:srgbClr val="050C4B"/>
                </a:solidFill>
                <a:latin typeface="Neue Haas Grotesk Display Pro"/>
                <a:ea typeface="Neue Haas Grotesk Display Pro"/>
                <a:cs typeface="Neue Haas Grotesk Display Pro"/>
                <a:sym typeface="Neue Haas Grotesk Display Pro"/>
              </a:rPr>
              <a:t>Book en gratis samtale via nett eller telefon med en av våre psykologer, samtaleterapeuter eller rådgivere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7528560" y="464982"/>
            <a:ext cx="2744090" cy="1287099"/>
            <a:chOff x="0" y="0"/>
            <a:chExt cx="791071" cy="37104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791071" cy="371047"/>
            </a:xfrm>
            <a:custGeom>
              <a:avLst/>
              <a:gdLst/>
              <a:ahLst/>
              <a:cxnLst/>
              <a:rect r="r" b="b" t="t" l="l"/>
              <a:pathLst>
                <a:path h="371047" w="791071">
                  <a:moveTo>
                    <a:pt x="28213" y="0"/>
                  </a:moveTo>
                  <a:lnTo>
                    <a:pt x="762858" y="0"/>
                  </a:lnTo>
                  <a:cubicBezTo>
                    <a:pt x="778439" y="0"/>
                    <a:pt x="791071" y="12631"/>
                    <a:pt x="791071" y="28213"/>
                  </a:cubicBezTo>
                  <a:lnTo>
                    <a:pt x="791071" y="342834"/>
                  </a:lnTo>
                  <a:cubicBezTo>
                    <a:pt x="791071" y="358416"/>
                    <a:pt x="778439" y="371047"/>
                    <a:pt x="762858" y="371047"/>
                  </a:cubicBezTo>
                  <a:lnTo>
                    <a:pt x="28213" y="371047"/>
                  </a:lnTo>
                  <a:cubicBezTo>
                    <a:pt x="12631" y="371047"/>
                    <a:pt x="0" y="358416"/>
                    <a:pt x="0" y="342834"/>
                  </a:cubicBezTo>
                  <a:lnTo>
                    <a:pt x="0" y="28213"/>
                  </a:lnTo>
                  <a:cubicBezTo>
                    <a:pt x="0" y="12631"/>
                    <a:pt x="12631" y="0"/>
                    <a:pt x="28213" y="0"/>
                  </a:cubicBezTo>
                  <a:close/>
                </a:path>
              </a:pathLst>
            </a:custGeom>
            <a:solidFill>
              <a:srgbClr val="050C4B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28575"/>
              <a:ext cx="791071" cy="3996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7719631" y="702808"/>
            <a:ext cx="2491063" cy="8493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6"/>
              </a:lnSpc>
            </a:pPr>
            <a:r>
              <a:rPr lang="en-US" sz="3066" spc="15" b="true">
                <a:solidFill>
                  <a:srgbClr val="FFFFFF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Fleksible</a:t>
            </a:r>
          </a:p>
          <a:p>
            <a:pPr algn="l">
              <a:lnSpc>
                <a:spcPts val="3066"/>
              </a:lnSpc>
            </a:pPr>
            <a:r>
              <a:rPr lang="en-US" sz="3066" spc="15" b="true">
                <a:solidFill>
                  <a:srgbClr val="8AABFF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studenttilbud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808640" y="5848350"/>
            <a:ext cx="3939939" cy="1362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59"/>
              </a:lnSpc>
            </a:pPr>
            <a:r>
              <a:rPr lang="en-US" sz="3549" spc="17" b="true">
                <a:solidFill>
                  <a:srgbClr val="050C4B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Sexolog</a:t>
            </a:r>
          </a:p>
          <a:p>
            <a:pPr algn="l">
              <a:lnSpc>
                <a:spcPts val="3012"/>
              </a:lnSpc>
              <a:spcBef>
                <a:spcPct val="0"/>
              </a:spcBef>
            </a:pPr>
            <a:r>
              <a:rPr lang="en-US" sz="2510" spc="12">
                <a:solidFill>
                  <a:srgbClr val="050C4B"/>
                </a:solidFill>
                <a:latin typeface="Neue Haas Grotesk Display Pro"/>
                <a:ea typeface="Neue Haas Grotesk Display Pro"/>
                <a:cs typeface="Neue Haas Grotesk Display Pro"/>
                <a:sym typeface="Neue Haas Grotesk Display Pro"/>
              </a:rPr>
              <a:t>Gratis samtaletilbud med vår sexolog via telefon og video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808640" y="7562850"/>
            <a:ext cx="5636462" cy="1362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59"/>
              </a:lnSpc>
            </a:pPr>
            <a:r>
              <a:rPr lang="en-US" sz="3549" spc="17" b="true">
                <a:solidFill>
                  <a:srgbClr val="050C4B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Studenterspør.no </a:t>
            </a:r>
          </a:p>
          <a:p>
            <a:pPr algn="l">
              <a:lnSpc>
                <a:spcPts val="3012"/>
              </a:lnSpc>
              <a:spcBef>
                <a:spcPct val="0"/>
              </a:spcBef>
            </a:pPr>
            <a:r>
              <a:rPr lang="en-US" sz="2510" spc="12">
                <a:solidFill>
                  <a:srgbClr val="050C4B"/>
                </a:solidFill>
                <a:latin typeface="Neue Haas Grotesk Display Pro"/>
                <a:ea typeface="Neue Haas Grotesk Display Pro"/>
                <a:cs typeface="Neue Haas Grotesk Display Pro"/>
                <a:sym typeface="Neue Haas Grotesk Display Pro"/>
              </a:rPr>
              <a:t>Anonym og gratis spørretjeneste på nett.  Få svar fra helsepersonell og fagfolk.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028700" y="4265732"/>
            <a:ext cx="529812" cy="529812"/>
          </a:xfrm>
          <a:custGeom>
            <a:avLst/>
            <a:gdLst/>
            <a:ahLst/>
            <a:cxnLst/>
            <a:rect r="r" b="b" t="t" l="l"/>
            <a:pathLst>
              <a:path h="529812" w="529812">
                <a:moveTo>
                  <a:pt x="0" y="0"/>
                </a:moveTo>
                <a:lnTo>
                  <a:pt x="529812" y="0"/>
                </a:lnTo>
                <a:lnTo>
                  <a:pt x="529812" y="529812"/>
                </a:lnTo>
                <a:lnTo>
                  <a:pt x="0" y="5298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028700" y="7629525"/>
            <a:ext cx="529812" cy="529812"/>
          </a:xfrm>
          <a:custGeom>
            <a:avLst/>
            <a:gdLst/>
            <a:ahLst/>
            <a:cxnLst/>
            <a:rect r="r" b="b" t="t" l="l"/>
            <a:pathLst>
              <a:path h="529812" w="529812">
                <a:moveTo>
                  <a:pt x="0" y="0"/>
                </a:moveTo>
                <a:lnTo>
                  <a:pt x="529812" y="0"/>
                </a:lnTo>
                <a:lnTo>
                  <a:pt x="529812" y="529812"/>
                </a:lnTo>
                <a:lnTo>
                  <a:pt x="0" y="5298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028700" y="5954296"/>
            <a:ext cx="529812" cy="529812"/>
          </a:xfrm>
          <a:custGeom>
            <a:avLst/>
            <a:gdLst/>
            <a:ahLst/>
            <a:cxnLst/>
            <a:rect r="r" b="b" t="t" l="l"/>
            <a:pathLst>
              <a:path h="529812" w="529812">
                <a:moveTo>
                  <a:pt x="0" y="0"/>
                </a:moveTo>
                <a:lnTo>
                  <a:pt x="529812" y="0"/>
                </a:lnTo>
                <a:lnTo>
                  <a:pt x="529812" y="529812"/>
                </a:lnTo>
                <a:lnTo>
                  <a:pt x="0" y="5298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E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759440" y="464982"/>
            <a:ext cx="7091567" cy="9364818"/>
          </a:xfrm>
          <a:custGeom>
            <a:avLst/>
            <a:gdLst/>
            <a:ahLst/>
            <a:cxnLst/>
            <a:rect r="r" b="b" t="t" l="l"/>
            <a:pathLst>
              <a:path h="9364818" w="7091567">
                <a:moveTo>
                  <a:pt x="0" y="0"/>
                </a:moveTo>
                <a:lnTo>
                  <a:pt x="7091567" y="0"/>
                </a:lnTo>
                <a:lnTo>
                  <a:pt x="7091567" y="9364818"/>
                </a:lnTo>
                <a:lnTo>
                  <a:pt x="0" y="93648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829" r="0" b="-682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04959" y="703025"/>
            <a:ext cx="5686393" cy="651350"/>
          </a:xfrm>
          <a:custGeom>
            <a:avLst/>
            <a:gdLst/>
            <a:ahLst/>
            <a:cxnLst/>
            <a:rect r="r" b="b" t="t" l="l"/>
            <a:pathLst>
              <a:path h="651350" w="5686393">
                <a:moveTo>
                  <a:pt x="0" y="0"/>
                </a:moveTo>
                <a:lnTo>
                  <a:pt x="5686394" y="0"/>
                </a:lnTo>
                <a:lnTo>
                  <a:pt x="5686394" y="651350"/>
                </a:lnTo>
                <a:lnTo>
                  <a:pt x="0" y="6513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457200" y="2159508"/>
            <a:ext cx="9815450" cy="7670292"/>
            <a:chOff x="0" y="0"/>
            <a:chExt cx="1505360" cy="117636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505360" cy="1176365"/>
            </a:xfrm>
            <a:custGeom>
              <a:avLst/>
              <a:gdLst/>
              <a:ahLst/>
              <a:cxnLst/>
              <a:rect r="r" b="b" t="t" l="l"/>
              <a:pathLst>
                <a:path h="1176365" w="1505360">
                  <a:moveTo>
                    <a:pt x="7887" y="0"/>
                  </a:moveTo>
                  <a:lnTo>
                    <a:pt x="1497473" y="0"/>
                  </a:lnTo>
                  <a:cubicBezTo>
                    <a:pt x="1499565" y="0"/>
                    <a:pt x="1501571" y="831"/>
                    <a:pt x="1503050" y="2310"/>
                  </a:cubicBezTo>
                  <a:cubicBezTo>
                    <a:pt x="1504529" y="3789"/>
                    <a:pt x="1505360" y="5796"/>
                    <a:pt x="1505360" y="7887"/>
                  </a:cubicBezTo>
                  <a:lnTo>
                    <a:pt x="1505360" y="1168478"/>
                  </a:lnTo>
                  <a:cubicBezTo>
                    <a:pt x="1505360" y="1170570"/>
                    <a:pt x="1504529" y="1172576"/>
                    <a:pt x="1503050" y="1174055"/>
                  </a:cubicBezTo>
                  <a:cubicBezTo>
                    <a:pt x="1501571" y="1175534"/>
                    <a:pt x="1499565" y="1176365"/>
                    <a:pt x="1497473" y="1176365"/>
                  </a:cubicBezTo>
                  <a:lnTo>
                    <a:pt x="7887" y="1176365"/>
                  </a:lnTo>
                  <a:cubicBezTo>
                    <a:pt x="3531" y="1176365"/>
                    <a:pt x="0" y="1172834"/>
                    <a:pt x="0" y="1168478"/>
                  </a:cubicBezTo>
                  <a:lnTo>
                    <a:pt x="0" y="7887"/>
                  </a:lnTo>
                  <a:cubicBezTo>
                    <a:pt x="0" y="5796"/>
                    <a:pt x="831" y="3789"/>
                    <a:pt x="2310" y="2310"/>
                  </a:cubicBezTo>
                  <a:cubicBezTo>
                    <a:pt x="3789" y="831"/>
                    <a:pt x="5796" y="0"/>
                    <a:pt x="7887" y="0"/>
                  </a:cubicBezTo>
                  <a:close/>
                </a:path>
              </a:pathLst>
            </a:custGeom>
            <a:solidFill>
              <a:srgbClr val="AFC6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28575"/>
              <a:ext cx="1505360" cy="120494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7528560" y="464982"/>
            <a:ext cx="2744090" cy="1287099"/>
            <a:chOff x="0" y="0"/>
            <a:chExt cx="791071" cy="37104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791071" cy="371047"/>
            </a:xfrm>
            <a:custGeom>
              <a:avLst/>
              <a:gdLst/>
              <a:ahLst/>
              <a:cxnLst/>
              <a:rect r="r" b="b" t="t" l="l"/>
              <a:pathLst>
                <a:path h="371047" w="791071">
                  <a:moveTo>
                    <a:pt x="28213" y="0"/>
                  </a:moveTo>
                  <a:lnTo>
                    <a:pt x="762858" y="0"/>
                  </a:lnTo>
                  <a:cubicBezTo>
                    <a:pt x="778439" y="0"/>
                    <a:pt x="791071" y="12631"/>
                    <a:pt x="791071" y="28213"/>
                  </a:cubicBezTo>
                  <a:lnTo>
                    <a:pt x="791071" y="342834"/>
                  </a:lnTo>
                  <a:cubicBezTo>
                    <a:pt x="791071" y="358416"/>
                    <a:pt x="778439" y="371047"/>
                    <a:pt x="762858" y="371047"/>
                  </a:cubicBezTo>
                  <a:lnTo>
                    <a:pt x="28213" y="371047"/>
                  </a:lnTo>
                  <a:cubicBezTo>
                    <a:pt x="12631" y="371047"/>
                    <a:pt x="0" y="358416"/>
                    <a:pt x="0" y="342834"/>
                  </a:cubicBezTo>
                  <a:lnTo>
                    <a:pt x="0" y="28213"/>
                  </a:lnTo>
                  <a:cubicBezTo>
                    <a:pt x="0" y="12631"/>
                    <a:pt x="12631" y="0"/>
                    <a:pt x="28213" y="0"/>
                  </a:cubicBezTo>
                  <a:close/>
                </a:path>
              </a:pathLst>
            </a:custGeom>
            <a:solidFill>
              <a:srgbClr val="050C4B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28575"/>
              <a:ext cx="791071" cy="3996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028700" y="4041529"/>
            <a:ext cx="529812" cy="529812"/>
          </a:xfrm>
          <a:custGeom>
            <a:avLst/>
            <a:gdLst/>
            <a:ahLst/>
            <a:cxnLst/>
            <a:rect r="r" b="b" t="t" l="l"/>
            <a:pathLst>
              <a:path h="529812" w="529812">
                <a:moveTo>
                  <a:pt x="0" y="0"/>
                </a:moveTo>
                <a:lnTo>
                  <a:pt x="529812" y="0"/>
                </a:lnTo>
                <a:lnTo>
                  <a:pt x="529812" y="529812"/>
                </a:lnTo>
                <a:lnTo>
                  <a:pt x="0" y="5298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28700" y="7670554"/>
            <a:ext cx="529812" cy="529812"/>
          </a:xfrm>
          <a:custGeom>
            <a:avLst/>
            <a:gdLst/>
            <a:ahLst/>
            <a:cxnLst/>
            <a:rect r="r" b="b" t="t" l="l"/>
            <a:pathLst>
              <a:path h="529812" w="529812">
                <a:moveTo>
                  <a:pt x="0" y="0"/>
                </a:moveTo>
                <a:lnTo>
                  <a:pt x="529812" y="0"/>
                </a:lnTo>
                <a:lnTo>
                  <a:pt x="529812" y="529812"/>
                </a:lnTo>
                <a:lnTo>
                  <a:pt x="0" y="5298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028700" y="2562225"/>
            <a:ext cx="9356519" cy="11309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00"/>
              </a:lnSpc>
            </a:pPr>
            <a:r>
              <a:rPr lang="en-US" sz="7400" spc="37" b="true">
                <a:solidFill>
                  <a:srgbClr val="050C4B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Et sosialt studentliv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885123" y="3974854"/>
            <a:ext cx="6162904" cy="13210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22"/>
              </a:lnSpc>
            </a:pPr>
            <a:r>
              <a:rPr lang="en-US" sz="3352" spc="16" b="true">
                <a:solidFill>
                  <a:srgbClr val="050C4B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Digital rådgiving</a:t>
            </a:r>
          </a:p>
          <a:p>
            <a:pPr algn="l">
              <a:lnSpc>
                <a:spcPts val="3016"/>
              </a:lnSpc>
              <a:spcBef>
                <a:spcPct val="0"/>
              </a:spcBef>
            </a:pPr>
            <a:r>
              <a:rPr lang="en-US" sz="2513" spc="12">
                <a:solidFill>
                  <a:srgbClr val="050C4B"/>
                </a:solidFill>
                <a:latin typeface="Neue Haas Grotesk Display Pro"/>
                <a:ea typeface="Neue Haas Grotesk Display Pro"/>
                <a:cs typeface="Neue Haas Grotesk Display Pro"/>
                <a:sym typeface="Neue Haas Grotesk Display Pro"/>
              </a:rPr>
              <a:t>Studentliv tilbyr gratis rådgiving til deg som er med i, eller ønsker å starte en studentforening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719631" y="702808"/>
            <a:ext cx="2491063" cy="8493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6"/>
              </a:lnSpc>
            </a:pPr>
            <a:r>
              <a:rPr lang="en-US" sz="3066" spc="15" b="true">
                <a:solidFill>
                  <a:srgbClr val="FFFFFF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Fleksible</a:t>
            </a:r>
          </a:p>
          <a:p>
            <a:pPr algn="l">
              <a:lnSpc>
                <a:spcPts val="3066"/>
              </a:lnSpc>
            </a:pPr>
            <a:r>
              <a:rPr lang="en-US" sz="3066" spc="15" b="true">
                <a:solidFill>
                  <a:srgbClr val="8AABFF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studenttilbud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885123" y="5660388"/>
            <a:ext cx="5834508" cy="1696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22"/>
              </a:lnSpc>
            </a:pPr>
            <a:r>
              <a:rPr lang="en-US" sz="3352" spc="16" b="true">
                <a:solidFill>
                  <a:srgbClr val="050C4B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Midler til sosiale tiltak</a:t>
            </a:r>
          </a:p>
          <a:p>
            <a:pPr algn="l">
              <a:lnSpc>
                <a:spcPts val="3016"/>
              </a:lnSpc>
              <a:spcBef>
                <a:spcPct val="0"/>
              </a:spcBef>
            </a:pPr>
            <a:r>
              <a:rPr lang="en-US" sz="2513" spc="12">
                <a:solidFill>
                  <a:srgbClr val="050C4B"/>
                </a:solidFill>
                <a:latin typeface="Neue Haas Grotesk Display Pro"/>
                <a:ea typeface="Neue Haas Grotesk Display Pro"/>
                <a:cs typeface="Neue Haas Grotesk Display Pro"/>
                <a:sym typeface="Neue Haas Grotesk Display Pro"/>
              </a:rPr>
              <a:t>På samskipnaden.no finner du informasjon om støtteordninger for grupper, foreninger og andre sosiale tiltak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885123" y="7603879"/>
            <a:ext cx="7867416" cy="13210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22"/>
              </a:lnSpc>
            </a:pPr>
            <a:r>
              <a:rPr lang="en-US" sz="3352" spc="16" b="true">
                <a:solidFill>
                  <a:srgbClr val="050C4B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Kalenderen</a:t>
            </a:r>
          </a:p>
          <a:p>
            <a:pPr algn="l">
              <a:lnSpc>
                <a:spcPts val="3016"/>
              </a:lnSpc>
              <a:spcBef>
                <a:spcPct val="0"/>
              </a:spcBef>
            </a:pPr>
            <a:r>
              <a:rPr lang="en-US" sz="2513" spc="12">
                <a:solidFill>
                  <a:srgbClr val="050C4B"/>
                </a:solidFill>
                <a:latin typeface="Neue Haas Grotesk Display Pro"/>
                <a:ea typeface="Neue Haas Grotesk Display Pro"/>
                <a:cs typeface="Neue Haas Grotesk Display Pro"/>
                <a:sym typeface="Neue Haas Grotesk Display Pro"/>
              </a:rPr>
              <a:t>Skal du på samling eller innom campus? Sjekk ut aktiviteter og kurs i kalenderen i appen eller på samkipnaden.no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028700" y="5727063"/>
            <a:ext cx="529812" cy="529812"/>
          </a:xfrm>
          <a:custGeom>
            <a:avLst/>
            <a:gdLst/>
            <a:ahLst/>
            <a:cxnLst/>
            <a:rect r="r" b="b" t="t" l="l"/>
            <a:pathLst>
              <a:path h="529812" w="529812">
                <a:moveTo>
                  <a:pt x="0" y="0"/>
                </a:moveTo>
                <a:lnTo>
                  <a:pt x="529812" y="0"/>
                </a:lnTo>
                <a:lnTo>
                  <a:pt x="529812" y="529812"/>
                </a:lnTo>
                <a:lnTo>
                  <a:pt x="0" y="5298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5EE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759440" y="464982"/>
            <a:ext cx="7091567" cy="9364818"/>
          </a:xfrm>
          <a:custGeom>
            <a:avLst/>
            <a:gdLst/>
            <a:ahLst/>
            <a:cxnLst/>
            <a:rect r="r" b="b" t="t" l="l"/>
            <a:pathLst>
              <a:path h="9364818" w="7091567">
                <a:moveTo>
                  <a:pt x="0" y="0"/>
                </a:moveTo>
                <a:lnTo>
                  <a:pt x="7091567" y="0"/>
                </a:lnTo>
                <a:lnTo>
                  <a:pt x="7091567" y="9364818"/>
                </a:lnTo>
                <a:lnTo>
                  <a:pt x="0" y="93648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45" r="0" b="-54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04959" y="703025"/>
            <a:ext cx="5686393" cy="651350"/>
          </a:xfrm>
          <a:custGeom>
            <a:avLst/>
            <a:gdLst/>
            <a:ahLst/>
            <a:cxnLst/>
            <a:rect r="r" b="b" t="t" l="l"/>
            <a:pathLst>
              <a:path h="651350" w="5686393">
                <a:moveTo>
                  <a:pt x="0" y="0"/>
                </a:moveTo>
                <a:lnTo>
                  <a:pt x="5686394" y="0"/>
                </a:lnTo>
                <a:lnTo>
                  <a:pt x="5686394" y="651350"/>
                </a:lnTo>
                <a:lnTo>
                  <a:pt x="0" y="6513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457200" y="2159508"/>
            <a:ext cx="9815450" cy="7670292"/>
            <a:chOff x="0" y="0"/>
            <a:chExt cx="1505360" cy="117636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505360" cy="1176365"/>
            </a:xfrm>
            <a:custGeom>
              <a:avLst/>
              <a:gdLst/>
              <a:ahLst/>
              <a:cxnLst/>
              <a:rect r="r" b="b" t="t" l="l"/>
              <a:pathLst>
                <a:path h="1176365" w="1505360">
                  <a:moveTo>
                    <a:pt x="7887" y="0"/>
                  </a:moveTo>
                  <a:lnTo>
                    <a:pt x="1497473" y="0"/>
                  </a:lnTo>
                  <a:cubicBezTo>
                    <a:pt x="1499565" y="0"/>
                    <a:pt x="1501571" y="831"/>
                    <a:pt x="1503050" y="2310"/>
                  </a:cubicBezTo>
                  <a:cubicBezTo>
                    <a:pt x="1504529" y="3789"/>
                    <a:pt x="1505360" y="5796"/>
                    <a:pt x="1505360" y="7887"/>
                  </a:cubicBezTo>
                  <a:lnTo>
                    <a:pt x="1505360" y="1168478"/>
                  </a:lnTo>
                  <a:cubicBezTo>
                    <a:pt x="1505360" y="1170570"/>
                    <a:pt x="1504529" y="1172576"/>
                    <a:pt x="1503050" y="1174055"/>
                  </a:cubicBezTo>
                  <a:cubicBezTo>
                    <a:pt x="1501571" y="1175534"/>
                    <a:pt x="1499565" y="1176365"/>
                    <a:pt x="1497473" y="1176365"/>
                  </a:cubicBezTo>
                  <a:lnTo>
                    <a:pt x="7887" y="1176365"/>
                  </a:lnTo>
                  <a:cubicBezTo>
                    <a:pt x="3531" y="1176365"/>
                    <a:pt x="0" y="1172834"/>
                    <a:pt x="0" y="1168478"/>
                  </a:cubicBezTo>
                  <a:lnTo>
                    <a:pt x="0" y="7887"/>
                  </a:lnTo>
                  <a:cubicBezTo>
                    <a:pt x="0" y="5796"/>
                    <a:pt x="831" y="3789"/>
                    <a:pt x="2310" y="2310"/>
                  </a:cubicBezTo>
                  <a:cubicBezTo>
                    <a:pt x="3789" y="831"/>
                    <a:pt x="5796" y="0"/>
                    <a:pt x="7887" y="0"/>
                  </a:cubicBezTo>
                  <a:close/>
                </a:path>
              </a:pathLst>
            </a:custGeom>
            <a:solidFill>
              <a:srgbClr val="AFC6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28575"/>
              <a:ext cx="1505360" cy="120494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7528560" y="464982"/>
            <a:ext cx="2744090" cy="1287099"/>
            <a:chOff x="0" y="0"/>
            <a:chExt cx="791071" cy="37104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791071" cy="371047"/>
            </a:xfrm>
            <a:custGeom>
              <a:avLst/>
              <a:gdLst/>
              <a:ahLst/>
              <a:cxnLst/>
              <a:rect r="r" b="b" t="t" l="l"/>
              <a:pathLst>
                <a:path h="371047" w="791071">
                  <a:moveTo>
                    <a:pt x="28213" y="0"/>
                  </a:moveTo>
                  <a:lnTo>
                    <a:pt x="762858" y="0"/>
                  </a:lnTo>
                  <a:cubicBezTo>
                    <a:pt x="778439" y="0"/>
                    <a:pt x="791071" y="12631"/>
                    <a:pt x="791071" y="28213"/>
                  </a:cubicBezTo>
                  <a:lnTo>
                    <a:pt x="791071" y="342834"/>
                  </a:lnTo>
                  <a:cubicBezTo>
                    <a:pt x="791071" y="358416"/>
                    <a:pt x="778439" y="371047"/>
                    <a:pt x="762858" y="371047"/>
                  </a:cubicBezTo>
                  <a:lnTo>
                    <a:pt x="28213" y="371047"/>
                  </a:lnTo>
                  <a:cubicBezTo>
                    <a:pt x="12631" y="371047"/>
                    <a:pt x="0" y="358416"/>
                    <a:pt x="0" y="342834"/>
                  </a:cubicBezTo>
                  <a:lnTo>
                    <a:pt x="0" y="28213"/>
                  </a:lnTo>
                  <a:cubicBezTo>
                    <a:pt x="0" y="12631"/>
                    <a:pt x="12631" y="0"/>
                    <a:pt x="28213" y="0"/>
                  </a:cubicBezTo>
                  <a:close/>
                </a:path>
              </a:pathLst>
            </a:custGeom>
            <a:solidFill>
              <a:srgbClr val="050C4B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28575"/>
              <a:ext cx="791071" cy="3996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028700" y="4184775"/>
            <a:ext cx="529812" cy="529812"/>
          </a:xfrm>
          <a:custGeom>
            <a:avLst/>
            <a:gdLst/>
            <a:ahLst/>
            <a:cxnLst/>
            <a:rect r="r" b="b" t="t" l="l"/>
            <a:pathLst>
              <a:path h="529812" w="529812">
                <a:moveTo>
                  <a:pt x="0" y="0"/>
                </a:moveTo>
                <a:lnTo>
                  <a:pt x="529812" y="0"/>
                </a:lnTo>
                <a:lnTo>
                  <a:pt x="529812" y="529812"/>
                </a:lnTo>
                <a:lnTo>
                  <a:pt x="0" y="5298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28700" y="7365754"/>
            <a:ext cx="529812" cy="529812"/>
          </a:xfrm>
          <a:custGeom>
            <a:avLst/>
            <a:gdLst/>
            <a:ahLst/>
            <a:cxnLst/>
            <a:rect r="r" b="b" t="t" l="l"/>
            <a:pathLst>
              <a:path h="529812" w="529812">
                <a:moveTo>
                  <a:pt x="0" y="0"/>
                </a:moveTo>
                <a:lnTo>
                  <a:pt x="529812" y="0"/>
                </a:lnTo>
                <a:lnTo>
                  <a:pt x="529812" y="529812"/>
                </a:lnTo>
                <a:lnTo>
                  <a:pt x="0" y="5298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28700" y="5963021"/>
            <a:ext cx="529812" cy="529812"/>
          </a:xfrm>
          <a:custGeom>
            <a:avLst/>
            <a:gdLst/>
            <a:ahLst/>
            <a:cxnLst/>
            <a:rect r="r" b="b" t="t" l="l"/>
            <a:pathLst>
              <a:path h="529812" w="529812">
                <a:moveTo>
                  <a:pt x="0" y="0"/>
                </a:moveTo>
                <a:lnTo>
                  <a:pt x="529812" y="0"/>
                </a:lnTo>
                <a:lnTo>
                  <a:pt x="529812" y="529812"/>
                </a:lnTo>
                <a:lnTo>
                  <a:pt x="0" y="5298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28700" y="2562225"/>
            <a:ext cx="9356519" cy="11309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00"/>
              </a:lnSpc>
            </a:pPr>
            <a:r>
              <a:rPr lang="en-US" sz="7400" spc="37" b="true">
                <a:solidFill>
                  <a:srgbClr val="050C4B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Samskipnaden app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885123" y="4118100"/>
            <a:ext cx="7867416" cy="13210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22"/>
              </a:lnSpc>
            </a:pPr>
            <a:r>
              <a:rPr lang="en-US" sz="3352" spc="16" b="true">
                <a:solidFill>
                  <a:srgbClr val="050C4B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Student- og apptilbud</a:t>
            </a:r>
          </a:p>
          <a:p>
            <a:pPr algn="l">
              <a:lnSpc>
                <a:spcPts val="3016"/>
              </a:lnSpc>
              <a:spcBef>
                <a:spcPct val="0"/>
              </a:spcBef>
            </a:pPr>
            <a:r>
              <a:rPr lang="en-US" sz="2513" spc="12">
                <a:solidFill>
                  <a:srgbClr val="050C4B"/>
                </a:solidFill>
                <a:latin typeface="Neue Haas Grotesk Display Pro"/>
                <a:ea typeface="Neue Haas Grotesk Display Pro"/>
                <a:cs typeface="Neue Haas Grotesk Display Pro"/>
                <a:sym typeface="Neue Haas Grotesk Display Pro"/>
              </a:rPr>
              <a:t>I tillegg til faste studenttilbud på våre serveringssteder har vi kampanjetilbud for både studenter og andre appbrukere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719631" y="702808"/>
            <a:ext cx="2491063" cy="8493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66"/>
              </a:lnSpc>
            </a:pPr>
            <a:r>
              <a:rPr lang="en-US" sz="3066" spc="15" b="true">
                <a:solidFill>
                  <a:srgbClr val="FFFFFF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Fleksible</a:t>
            </a:r>
          </a:p>
          <a:p>
            <a:pPr algn="l">
              <a:lnSpc>
                <a:spcPts val="3066"/>
              </a:lnSpc>
            </a:pPr>
            <a:r>
              <a:rPr lang="en-US" sz="3066" spc="15" b="true">
                <a:solidFill>
                  <a:srgbClr val="8AABFF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studenttilbud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885123" y="5896346"/>
            <a:ext cx="7621983" cy="9455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22"/>
              </a:lnSpc>
            </a:pPr>
            <a:r>
              <a:rPr lang="en-US" sz="3352" spc="16" b="true">
                <a:solidFill>
                  <a:srgbClr val="050C4B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Aktuelle nyheter</a:t>
            </a:r>
          </a:p>
          <a:p>
            <a:pPr algn="l">
              <a:lnSpc>
                <a:spcPts val="3016"/>
              </a:lnSpc>
              <a:spcBef>
                <a:spcPct val="0"/>
              </a:spcBef>
            </a:pPr>
            <a:r>
              <a:rPr lang="en-US" sz="2513" spc="12">
                <a:solidFill>
                  <a:srgbClr val="050C4B"/>
                </a:solidFill>
                <a:latin typeface="Neue Haas Grotesk Display Pro"/>
                <a:ea typeface="Neue Haas Grotesk Display Pro"/>
                <a:cs typeface="Neue Haas Grotesk Display Pro"/>
                <a:sym typeface="Neue Haas Grotesk Display Pro"/>
              </a:rPr>
              <a:t>I appen får du oversikt over aktuelle nyheter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885123" y="7299079"/>
            <a:ext cx="6166907" cy="13210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22"/>
              </a:lnSpc>
            </a:pPr>
            <a:r>
              <a:rPr lang="en-US" sz="3352" spc="16" b="true">
                <a:solidFill>
                  <a:srgbClr val="050C4B"/>
                </a:solidFill>
                <a:latin typeface="Neue Haas Grotesk Display Pro Bold"/>
                <a:ea typeface="Neue Haas Grotesk Display Pro Bold"/>
                <a:cs typeface="Neue Haas Grotesk Display Pro Bold"/>
                <a:sym typeface="Neue Haas Grotesk Display Pro Bold"/>
              </a:rPr>
              <a:t>Kalenderen</a:t>
            </a:r>
          </a:p>
          <a:p>
            <a:pPr algn="l">
              <a:lnSpc>
                <a:spcPts val="3016"/>
              </a:lnSpc>
              <a:spcBef>
                <a:spcPct val="0"/>
              </a:spcBef>
            </a:pPr>
            <a:r>
              <a:rPr lang="en-US" sz="2513" spc="12">
                <a:solidFill>
                  <a:srgbClr val="050C4B"/>
                </a:solidFill>
                <a:latin typeface="Neue Haas Grotesk Display Pro"/>
                <a:ea typeface="Neue Haas Grotesk Display Pro"/>
                <a:cs typeface="Neue Haas Grotesk Display Pro"/>
                <a:sym typeface="Neue Haas Grotesk Display Pro"/>
              </a:rPr>
              <a:t>Skal du på samling eller innom campus? Sjekk ut aktiviteter og kurs i kalenderen i appen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DAHGKS8ePsI</dc:identifier>
  <dcterms:modified xsi:type="dcterms:W3CDTF">2011-08-01T06:04:30Z</dcterms:modified>
  <cp:revision>1</cp:revision>
  <dc:title>Fleksible studenttilbud - Infopresentasjon Alta</dc:title>
</cp:coreProperties>
</file>